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70" r:id="rId5"/>
    <p:sldId id="257" r:id="rId6"/>
    <p:sldId id="268" r:id="rId7"/>
    <p:sldId id="261" r:id="rId8"/>
    <p:sldId id="269" r:id="rId9"/>
    <p:sldId id="258" r:id="rId10"/>
    <p:sldId id="262" r:id="rId11"/>
    <p:sldId id="264" r:id="rId12"/>
    <p:sldId id="273" r:id="rId13"/>
    <p:sldId id="274" r:id="rId14"/>
    <p:sldId id="275" r:id="rId15"/>
    <p:sldId id="266" r:id="rId16"/>
    <p:sldId id="272" r:id="rId17"/>
    <p:sldId id="267" r:id="rId18"/>
    <p:sldId id="260" r:id="rId19"/>
    <p:sldId id="27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sten Huth" initials="CH" lastIdx="1" clrIdx="0">
    <p:extLst>
      <p:ext uri="{19B8F6BF-5375-455C-9EA6-DF929625EA0E}">
        <p15:presenceInfo xmlns:p15="http://schemas.microsoft.com/office/powerpoint/2012/main" userId="S::Carsten.Huth@checkmarx.com::1a5b0f42-396c-4f51-972b-0646b35742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46" autoAdjust="0"/>
    <p:restoredTop sz="95297" autoAdjust="0"/>
  </p:normalViewPr>
  <p:slideViewPr>
    <p:cSldViewPr snapToGrid="0">
      <p:cViewPr varScale="1">
        <p:scale>
          <a:sx n="79" d="100"/>
          <a:sy n="79" d="100"/>
        </p:scale>
        <p:origin x="93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sten Huth" userId="1a5b0f42-396c-4f51-972b-0646b3574279" providerId="ADAL" clId="{DF9F4383-61B0-4994-B36B-CFCF9498F120}"/>
    <pc:docChg chg="custSel modSld sldOrd">
      <pc:chgData name="Carsten Huth" userId="1a5b0f42-396c-4f51-972b-0646b3574279" providerId="ADAL" clId="{DF9F4383-61B0-4994-B36B-CFCF9498F120}" dt="2021-06-04T09:50:19.662" v="105" actId="20577"/>
      <pc:docMkLst>
        <pc:docMk/>
      </pc:docMkLst>
      <pc:sldChg chg="modSp mod modShow">
        <pc:chgData name="Carsten Huth" userId="1a5b0f42-396c-4f51-972b-0646b3574279" providerId="ADAL" clId="{DF9F4383-61B0-4994-B36B-CFCF9498F120}" dt="2021-06-04T09:49:47.969" v="101" actId="20577"/>
        <pc:sldMkLst>
          <pc:docMk/>
          <pc:sldMk cId="314686929" sldId="267"/>
        </pc:sldMkLst>
        <pc:spChg chg="mod">
          <ac:chgData name="Carsten Huth" userId="1a5b0f42-396c-4f51-972b-0646b3574279" providerId="ADAL" clId="{DF9F4383-61B0-4994-B36B-CFCF9498F120}" dt="2021-06-04T09:49:47.969" v="101" actId="20577"/>
          <ac:spMkLst>
            <pc:docMk/>
            <pc:sldMk cId="314686929" sldId="267"/>
            <ac:spMk id="2" creationId="{45072D01-0F5F-46E1-A834-BF6FC9FEF3F6}"/>
          </ac:spMkLst>
        </pc:spChg>
      </pc:sldChg>
      <pc:sldChg chg="modSp mod">
        <pc:chgData name="Carsten Huth" userId="1a5b0f42-396c-4f51-972b-0646b3574279" providerId="ADAL" clId="{DF9F4383-61B0-4994-B36B-CFCF9498F120}" dt="2021-06-04T09:50:19.662" v="105" actId="20577"/>
        <pc:sldMkLst>
          <pc:docMk/>
          <pc:sldMk cId="2430043953" sldId="269"/>
        </pc:sldMkLst>
        <pc:spChg chg="mod">
          <ac:chgData name="Carsten Huth" userId="1a5b0f42-396c-4f51-972b-0646b3574279" providerId="ADAL" clId="{DF9F4383-61B0-4994-B36B-CFCF9498F120}" dt="2021-06-04T09:50:19.662" v="105" actId="20577"/>
          <ac:spMkLst>
            <pc:docMk/>
            <pc:sldMk cId="2430043953" sldId="269"/>
            <ac:spMk id="2" creationId="{D8890A4F-CADD-472A-B6B7-286B44CDC197}"/>
          </ac:spMkLst>
        </pc:spChg>
      </pc:sldChg>
      <pc:sldChg chg="ord">
        <pc:chgData name="Carsten Huth" userId="1a5b0f42-396c-4f51-972b-0646b3574279" providerId="ADAL" clId="{DF9F4383-61B0-4994-B36B-CFCF9498F120}" dt="2021-06-04T09:50:06.578" v="103"/>
        <pc:sldMkLst>
          <pc:docMk/>
          <pc:sldMk cId="1235907139" sldId="270"/>
        </pc:sldMkLst>
      </pc:sldChg>
      <pc:sldChg chg="modSp mod modShow">
        <pc:chgData name="Carsten Huth" userId="1a5b0f42-396c-4f51-972b-0646b3574279" providerId="ADAL" clId="{DF9F4383-61B0-4994-B36B-CFCF9498F120}" dt="2021-06-04T09:49:22.112" v="79" actId="729"/>
        <pc:sldMkLst>
          <pc:docMk/>
          <pc:sldMk cId="1282360593" sldId="272"/>
        </pc:sldMkLst>
        <pc:spChg chg="mod">
          <ac:chgData name="Carsten Huth" userId="1a5b0f42-396c-4f51-972b-0646b3574279" providerId="ADAL" clId="{DF9F4383-61B0-4994-B36B-CFCF9498F120}" dt="2021-06-04T09:49:12.104" v="78" actId="20577"/>
          <ac:spMkLst>
            <pc:docMk/>
            <pc:sldMk cId="1282360593" sldId="272"/>
            <ac:spMk id="2" creationId="{45072D01-0F5F-46E1-A834-BF6FC9FEF3F6}"/>
          </ac:spMkLst>
        </pc:spChg>
        <pc:spChg chg="mod">
          <ac:chgData name="Carsten Huth" userId="1a5b0f42-396c-4f51-972b-0646b3574279" providerId="ADAL" clId="{DF9F4383-61B0-4994-B36B-CFCF9498F120}" dt="2021-06-04T09:48:58.433" v="70" actId="14100"/>
          <ac:spMkLst>
            <pc:docMk/>
            <pc:sldMk cId="1282360593" sldId="272"/>
            <ac:spMk id="5" creationId="{28A6BF61-8ABC-4E59-94EB-0ABF8D9681DB}"/>
          </ac:spMkLst>
        </pc:spChg>
        <pc:graphicFrameChg chg="mod modGraphic">
          <ac:chgData name="Carsten Huth" userId="1a5b0f42-396c-4f51-972b-0646b3574279" providerId="ADAL" clId="{DF9F4383-61B0-4994-B36B-CFCF9498F120}" dt="2021-06-04T09:48:23.078" v="68" actId="14100"/>
          <ac:graphicFrameMkLst>
            <pc:docMk/>
            <pc:sldMk cId="1282360593" sldId="272"/>
            <ac:graphicFrameMk id="4" creationId="{504E731D-FC30-4C07-821E-B64939E1D3BB}"/>
          </ac:graphicFrameMkLst>
        </pc:graphicFrame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5-25T21:44:22.295" idx="1">
    <p:pos x="7208" y="2774"/>
    <p:text>add visual aid to "current state" vs "desired state"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40A43-0A07-4144-93A5-B1A59841EC37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67B35D-6D38-4562-9C42-EFDFFC5E3D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61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555555"/>
                </a:solidFill>
                <a:latin typeface="Roboto" panose="020B0604020202020204" pitchFamily="2" charset="0"/>
              </a:rPr>
              <a:t>E. g. different interviews with different roles or one session with different stakeholders present.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67B35D-6D38-4562-9C42-EFDFFC5E3DF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818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E.g. record highest/lowest maturity level across different teams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67B35D-6D38-4562-9C42-EFDFFC5E3DF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704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25B78-50C2-494A-9304-A61BDB757F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07CBA6-996D-4612-B6E0-A8F5A17FDD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E1EB4-DE4C-49BB-8483-C7D3D63DE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F9D74-D712-40DE-A5C9-3CBF00C63703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C435E-563A-4BE0-96E3-F9B488D06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69138-4ECB-40B2-9310-1DE564179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5217-F14E-4B67-81EB-64B2955CC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746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E6C86-5F76-4160-8AC4-53CDD5BE8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111525-6F4C-471A-8773-6CF3F5C3E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D19687-DB04-40A4-B0DF-7762D2EDF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F9D74-D712-40DE-A5C9-3CBF00C63703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D0262-87B7-452D-A498-89C68BD8D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2AE54-DEF6-49B1-A494-C7ABF58B6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5217-F14E-4B67-81EB-64B2955CC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356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2A84B8-0015-41A0-BB6B-09DE9ECF28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2A9FC8-358B-41D6-954F-57D8A62613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D9385-B7C4-47B1-92E8-E52D52DFF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F9D74-D712-40DE-A5C9-3CBF00C63703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10F84-3FA8-44CA-B449-7B56221B9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FD610-E854-48EA-A13E-5BB246E50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5217-F14E-4B67-81EB-64B2955CC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668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77C7D-9F32-49C2-B875-5921F1D60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64BCD-F9B8-4C5E-BC67-FE5CB640F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DB27B-AF3B-400D-B8A6-05C66A27C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F9D74-D712-40DE-A5C9-3CBF00C63703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5F0A0-7AF2-4F1A-A4DF-0B010DD55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04E431-561F-42FB-9490-FFC3A1FF1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5217-F14E-4B67-81EB-64B2955CC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779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F4B8F-19E7-4C47-8018-A41C35C64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E9E57D-4FBF-497C-A352-953CEDAEB4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43260-4BF7-4BCD-9A74-0CA27A18A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F9D74-D712-40DE-A5C9-3CBF00C63703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9DAD0-7403-4A64-A3AB-513D7E9CB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5AA2A-3D9C-4EEC-8999-8D6DF0223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5217-F14E-4B67-81EB-64B2955CC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C78EC-69F4-4697-AEA9-A45AD67D7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F3A35-EB38-4227-B651-A227B873E5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9AAF07-C3BE-4AD5-84D9-8834E960C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60A57A-824F-4412-9D16-E9053DCDD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F9D74-D712-40DE-A5C9-3CBF00C63703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FB5F66-2A0A-48AA-A472-D932A6AF8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FAF66B-096E-43DA-8B85-687154EB7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5217-F14E-4B67-81EB-64B2955CC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89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B16FD-62CE-47FF-981E-639496A3C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B1AEB-0D98-4665-87A2-3C968099F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3A9AF-43CB-4920-B4C5-3C65F69A3E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F0D344-2C8A-4773-8E61-350B90CAD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EFD2E9-4671-434A-B2D0-BFCC93632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4F7361-BBB8-4262-AA28-064B5D1C0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F9D74-D712-40DE-A5C9-3CBF00C63703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3ABE58-DBC4-494F-9013-61DE58E1B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B97F4B-BA17-418E-AAFB-284AB9338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5217-F14E-4B67-81EB-64B2955CC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591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C5477-973A-4C84-9A38-275D69338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6DA7A2-895E-477B-9B57-0FD7E823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F9D74-D712-40DE-A5C9-3CBF00C63703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185163-6CBF-4165-8582-3F9DAF0D8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C98-E2CC-4F0C-A2C2-184BB679E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5217-F14E-4B67-81EB-64B2955CC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860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7C35BD-03B6-4559-B3ED-DE81648E1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F9D74-D712-40DE-A5C9-3CBF00C63703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9B8007-445D-434E-A083-37F454351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F37267-C160-4460-AE0E-13212D56E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5217-F14E-4B67-81EB-64B2955CC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833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4CDD8-8915-4649-BD79-CED46B125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6485A-7569-4FA9-935A-D7C1DDF6E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14F07B-1E36-4585-B388-51229BC3D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811FE4-AAD8-4E2A-A2D8-A5E0BE28B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F9D74-D712-40DE-A5C9-3CBF00C63703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4EEAAA-471D-42A0-999E-33A1D92E3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142D73-AABF-4341-9837-C30A64AC0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5217-F14E-4B67-81EB-64B2955CC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06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B2179-1F3D-4C0B-9597-09279D734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7D1CBB-2A14-4EF8-939E-FDE164ADA3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E07ED0-66A4-476D-A1D8-DDF68C1DA6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324CA9-6B97-43BD-BF91-9A4312897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F9D74-D712-40DE-A5C9-3CBF00C63703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B7BAD-E688-4B05-BE2D-E4749E5B2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5D367F-102C-4A78-AE29-94B27849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5217-F14E-4B67-81EB-64B2955CC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572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A534B1-6899-44F1-A4B6-C449DAAC4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5E558-42D8-4A7E-8981-8EC2969A1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C97C0-BB2D-4C85-B870-1456A8D72B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F9D74-D712-40DE-A5C9-3CBF00C63703}" type="datetimeFigureOut">
              <a:rPr lang="en-GB" smtClean="0"/>
              <a:t>04/06/2021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370A2D-EF8E-40FE-B440-E0F8780E61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E1070-24FD-4DAC-937D-968D98EF59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75217-F14E-4B67-81EB-64B2955CC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279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FEA0601-DC77-41C2-8B21-97268D6B26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Organizational Scope of an OWASP SAMM assessment</a:t>
            </a:r>
            <a:endParaRPr lang="en-GB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B4C0A3E-808B-44B8-BEB9-13B2FF6480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Dr. Carsten Huth, CISSP, CSSLP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5907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D6CE4-0C8F-4E50-96D4-3B4835451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Maturity Scores – Current State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C07966-2B56-4EC5-8CB1-1ACC3BB02A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306" y="1670008"/>
            <a:ext cx="11334962" cy="4822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135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79753-560D-4A1D-8B34-6C72B09D4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Roadmap Chart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D464A1-8EEF-4DCC-A648-CBBCD5C992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316" y="1421654"/>
            <a:ext cx="7571368" cy="5071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203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72D01-0F5F-46E1-A834-BF6FC9FEF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7656"/>
          </a:xfrm>
        </p:spPr>
        <p:txBody>
          <a:bodyPr/>
          <a:lstStyle/>
          <a:p>
            <a:r>
              <a:rPr lang="en-US" dirty="0">
                <a:solidFill>
                  <a:srgbClr val="555555"/>
                </a:solidFill>
                <a:latin typeface="Roboto" panose="02000000000000000000" pitchFamily="2" charset="0"/>
              </a:rPr>
              <a:t>Roles and SAMM Practices</a:t>
            </a:r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04E731D-FC30-4C07-821E-B64939E1D3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559169"/>
              </p:ext>
            </p:extLst>
          </p:nvPr>
        </p:nvGraphicFramePr>
        <p:xfrm>
          <a:off x="838200" y="1362781"/>
          <a:ext cx="10515600" cy="5364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02708">
                  <a:extLst>
                    <a:ext uri="{9D8B030D-6E8A-4147-A177-3AD203B41FA5}">
                      <a16:colId xmlns:a16="http://schemas.microsoft.com/office/drawing/2014/main" val="2784766940"/>
                    </a:ext>
                  </a:extLst>
                </a:gridCol>
                <a:gridCol w="4907692">
                  <a:extLst>
                    <a:ext uri="{9D8B030D-6E8A-4147-A177-3AD203B41FA5}">
                      <a16:colId xmlns:a16="http://schemas.microsoft.com/office/drawing/2014/main" val="84961210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97852680"/>
                    </a:ext>
                  </a:extLst>
                </a:gridCol>
              </a:tblGrid>
              <a:tr h="321932">
                <a:tc>
                  <a:txBody>
                    <a:bodyPr/>
                    <a:lstStyle/>
                    <a:p>
                      <a:r>
                        <a:rPr lang="en-GB" sz="1600" dirty="0"/>
                        <a:t>Business Functions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SAMM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Role Responsible?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368856"/>
                  </a:ext>
                </a:extLst>
              </a:tr>
              <a:tr h="321932">
                <a:tc rowSpan="3">
                  <a:txBody>
                    <a:bodyPr/>
                    <a:lstStyle/>
                    <a:p>
                      <a:r>
                        <a:rPr lang="en-GB" sz="1600" dirty="0"/>
                        <a:t>Governance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0" u="none" strike="noStrike" kern="1200" dirty="0">
                          <a:solidFill>
                            <a:schemeClr val="dk1"/>
                          </a:solidFill>
                          <a:effectLst/>
                        </a:rPr>
                        <a:t>Strategy and Metrics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94398"/>
                  </a:ext>
                </a:extLst>
              </a:tr>
              <a:tr h="321932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Policy and Compliance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201095"/>
                  </a:ext>
                </a:extLst>
              </a:tr>
              <a:tr h="321932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Education and Guidance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1975703"/>
                  </a:ext>
                </a:extLst>
              </a:tr>
              <a:tr h="321932">
                <a:tc rowSpan="3">
                  <a:txBody>
                    <a:bodyPr/>
                    <a:lstStyle/>
                    <a:p>
                      <a:r>
                        <a:rPr lang="en-GB" sz="1600" dirty="0"/>
                        <a:t>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Threat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086452"/>
                  </a:ext>
                </a:extLst>
              </a:tr>
              <a:tr h="321932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Security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65457"/>
                  </a:ext>
                </a:extLst>
              </a:tr>
              <a:tr h="321932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Security Architecture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081665"/>
                  </a:ext>
                </a:extLst>
              </a:tr>
              <a:tr h="321932">
                <a:tc rowSpan="3">
                  <a:txBody>
                    <a:bodyPr/>
                    <a:lstStyle/>
                    <a:p>
                      <a:r>
                        <a:rPr lang="en-GB" sz="1600" dirty="0"/>
                        <a:t>Implementation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Secure Build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654905"/>
                  </a:ext>
                </a:extLst>
              </a:tr>
              <a:tr h="321932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Secure Deployment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31382"/>
                  </a:ext>
                </a:extLst>
              </a:tr>
              <a:tr h="321932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Defect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210308"/>
                  </a:ext>
                </a:extLst>
              </a:tr>
              <a:tr h="321932">
                <a:tc rowSpan="3">
                  <a:txBody>
                    <a:bodyPr/>
                    <a:lstStyle/>
                    <a:p>
                      <a:r>
                        <a:rPr lang="en-GB" sz="1600" dirty="0"/>
                        <a:t>Verification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Architecture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464743"/>
                  </a:ext>
                </a:extLst>
              </a:tr>
              <a:tr h="321932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Requirements-driven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906521"/>
                  </a:ext>
                </a:extLst>
              </a:tr>
              <a:tr h="321932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Security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716450"/>
                  </a:ext>
                </a:extLst>
              </a:tr>
              <a:tr h="321932">
                <a:tc rowSpan="3">
                  <a:txBody>
                    <a:bodyPr/>
                    <a:lstStyle/>
                    <a:p>
                      <a:r>
                        <a:rPr lang="en-GB" sz="1600" dirty="0"/>
                        <a:t>Operations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Incident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037372"/>
                  </a:ext>
                </a:extLst>
              </a:tr>
              <a:tr h="321932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Environment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228338"/>
                  </a:ext>
                </a:extLst>
              </a:tr>
              <a:tr h="321932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Operational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855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786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72D01-0F5F-46E1-A834-BF6FC9FEF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704"/>
            <a:ext cx="10515600" cy="997656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555555"/>
                </a:solidFill>
                <a:latin typeface="Roboto" panose="02000000000000000000" pitchFamily="2" charset="0"/>
              </a:rPr>
              <a:t>Roles and SAMM Practices – filled in during the workshop</a:t>
            </a:r>
            <a:endParaRPr lang="en-GB" sz="2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04E731D-FC30-4C07-821E-B64939E1D3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9022763"/>
              </p:ext>
            </p:extLst>
          </p:nvPr>
        </p:nvGraphicFramePr>
        <p:xfrm>
          <a:off x="196969" y="1137931"/>
          <a:ext cx="8947031" cy="5516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70908">
                  <a:extLst>
                    <a:ext uri="{9D8B030D-6E8A-4147-A177-3AD203B41FA5}">
                      <a16:colId xmlns:a16="http://schemas.microsoft.com/office/drawing/2014/main" val="432313222"/>
                    </a:ext>
                  </a:extLst>
                </a:gridCol>
                <a:gridCol w="2860431">
                  <a:extLst>
                    <a:ext uri="{9D8B030D-6E8A-4147-A177-3AD203B41FA5}">
                      <a16:colId xmlns:a16="http://schemas.microsoft.com/office/drawing/2014/main" val="849612103"/>
                    </a:ext>
                  </a:extLst>
                </a:gridCol>
                <a:gridCol w="4415692">
                  <a:extLst>
                    <a:ext uri="{9D8B030D-6E8A-4147-A177-3AD203B41FA5}">
                      <a16:colId xmlns:a16="http://schemas.microsoft.com/office/drawing/2014/main" val="1397852680"/>
                    </a:ext>
                  </a:extLst>
                </a:gridCol>
              </a:tblGrid>
              <a:tr h="3041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Business Functions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SAMM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Role Responsible?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368856"/>
                  </a:ext>
                </a:extLst>
              </a:tr>
              <a:tr h="304156">
                <a:tc rowSpan="3">
                  <a:txBody>
                    <a:bodyPr/>
                    <a:lstStyle/>
                    <a:p>
                      <a:r>
                        <a:rPr lang="en-GB" sz="1400" dirty="0"/>
                        <a:t>Governance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0" u="none" strike="noStrike" kern="1200" dirty="0">
                          <a:solidFill>
                            <a:schemeClr val="dk1"/>
                          </a:solidFill>
                          <a:effectLst/>
                        </a:rPr>
                        <a:t>Strategy and Metrics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CISO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94398"/>
                  </a:ext>
                </a:extLst>
              </a:tr>
              <a:tr h="304156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Policy and Compliance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CISO / Head of AppSec / Legal Council / Product Manager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201095"/>
                  </a:ext>
                </a:extLst>
              </a:tr>
              <a:tr h="304156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Education and Guidance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CISO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1975703"/>
                  </a:ext>
                </a:extLst>
              </a:tr>
              <a:tr h="691127">
                <a:tc rowSpan="3">
                  <a:txBody>
                    <a:bodyPr/>
                    <a:lstStyle/>
                    <a:p>
                      <a:r>
                        <a:rPr lang="en-GB" sz="1400" dirty="0"/>
                        <a:t>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Threat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Chief Architect / Architect / </a:t>
                      </a:r>
                    </a:p>
                    <a:p>
                      <a:r>
                        <a:rPr lang="en-GB" sz="1400" dirty="0"/>
                        <a:t>Product Managers / DevOps / Security Champions / Security Analyst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086452"/>
                  </a:ext>
                </a:extLst>
              </a:tr>
              <a:tr h="489548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Security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Head of QA / QA Manager / Security Analyst / Product Owner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65457"/>
                  </a:ext>
                </a:extLst>
              </a:tr>
              <a:tr h="304156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Security Architecture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Chief Architect / Architect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081665"/>
                  </a:ext>
                </a:extLst>
              </a:tr>
              <a:tr h="304156">
                <a:tc rowSpan="3">
                  <a:txBody>
                    <a:bodyPr/>
                    <a:lstStyle/>
                    <a:p>
                      <a:r>
                        <a:rPr lang="en-GB" sz="1400" dirty="0"/>
                        <a:t>Implementation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Secure Build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DevOps* , Security Engineer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654905"/>
                  </a:ext>
                </a:extLst>
              </a:tr>
              <a:tr h="304156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Secure Deployment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DevOps*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31382"/>
                  </a:ext>
                </a:extLst>
              </a:tr>
              <a:tr h="304156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Defect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QA/Tester, Risk Manager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210308"/>
                  </a:ext>
                </a:extLst>
              </a:tr>
              <a:tr h="304156">
                <a:tc rowSpan="3">
                  <a:txBody>
                    <a:bodyPr/>
                    <a:lstStyle/>
                    <a:p>
                      <a:r>
                        <a:rPr lang="en-GB" sz="1400" dirty="0"/>
                        <a:t>Verification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Architecture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Security Champions / Auditors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464743"/>
                  </a:ext>
                </a:extLst>
              </a:tr>
              <a:tr h="304156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Requirements-driven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906521"/>
                  </a:ext>
                </a:extLst>
              </a:tr>
              <a:tr h="304156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Security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AppSec Manager / DevOps* / QA/Tester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716450"/>
                  </a:ext>
                </a:extLst>
              </a:tr>
              <a:tr h="304156">
                <a:tc rowSpan="3">
                  <a:txBody>
                    <a:bodyPr/>
                    <a:lstStyle/>
                    <a:p>
                      <a:r>
                        <a:rPr lang="en-GB" sz="1400" dirty="0"/>
                        <a:t>Operations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Incident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SOC Manager / SIEM Manager / Tech Support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037372"/>
                  </a:ext>
                </a:extLst>
              </a:tr>
              <a:tr h="304156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Environment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Ops Manager / DevOps*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228338"/>
                  </a:ext>
                </a:extLst>
              </a:tr>
              <a:tr h="304156">
                <a:tc vMerge="1"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Operational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>Ops Manager / DevOps*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855604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8A6BF61-8ABC-4E59-94EB-0ABF8D9681DB}"/>
              </a:ext>
            </a:extLst>
          </p:cNvPr>
          <p:cNvSpPr txBox="1">
            <a:spLocks/>
          </p:cNvSpPr>
          <p:nvPr/>
        </p:nvSpPr>
        <p:spPr>
          <a:xfrm>
            <a:off x="9323754" y="1370597"/>
            <a:ext cx="2796910" cy="466725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Top Level Management</a:t>
            </a:r>
          </a:p>
          <a:p>
            <a:pPr lvl="1"/>
            <a:r>
              <a:rPr lang="en-US" dirty="0"/>
              <a:t>Board of Directors</a:t>
            </a:r>
          </a:p>
          <a:p>
            <a:pPr lvl="1"/>
            <a:r>
              <a:rPr lang="en-US" dirty="0"/>
              <a:t>Senior Management</a:t>
            </a:r>
          </a:p>
          <a:p>
            <a:pPr lvl="1"/>
            <a:r>
              <a:rPr lang="en-US" dirty="0"/>
              <a:t>CISO</a:t>
            </a:r>
          </a:p>
          <a:p>
            <a:r>
              <a:rPr lang="en-US" dirty="0"/>
              <a:t>Head of AppSec / AppSec Manager</a:t>
            </a:r>
          </a:p>
          <a:p>
            <a:r>
              <a:rPr lang="en-US" dirty="0"/>
              <a:t>Dev</a:t>
            </a:r>
          </a:p>
          <a:p>
            <a:pPr lvl="1"/>
            <a:r>
              <a:rPr lang="en-US" dirty="0"/>
              <a:t>Security Champion</a:t>
            </a:r>
          </a:p>
          <a:p>
            <a:pPr lvl="1"/>
            <a:r>
              <a:rPr lang="en-US" dirty="0"/>
              <a:t>Head of App Dev / Development Manager</a:t>
            </a:r>
          </a:p>
          <a:p>
            <a:pPr lvl="1"/>
            <a:r>
              <a:rPr lang="en-US" dirty="0"/>
              <a:t>Development Team Leader</a:t>
            </a:r>
          </a:p>
          <a:p>
            <a:r>
              <a:rPr lang="en-US" dirty="0"/>
              <a:t>DevOps</a:t>
            </a:r>
          </a:p>
          <a:p>
            <a:pPr lvl="1"/>
            <a:r>
              <a:rPr lang="en-US" dirty="0"/>
              <a:t>Head Of DevOps / DevOps Manager</a:t>
            </a:r>
          </a:p>
          <a:p>
            <a:r>
              <a:rPr lang="en-US" dirty="0"/>
              <a:t>Ops</a:t>
            </a:r>
          </a:p>
          <a:p>
            <a:pPr lvl="1"/>
            <a:r>
              <a:rPr lang="en-US" dirty="0"/>
              <a:t>Ops Manager</a:t>
            </a:r>
          </a:p>
          <a:p>
            <a:pPr lvl="1"/>
            <a:r>
              <a:rPr lang="en-US" dirty="0"/>
              <a:t>Head of Infrastructure</a:t>
            </a:r>
          </a:p>
          <a:p>
            <a:r>
              <a:rPr lang="en-US" dirty="0"/>
              <a:t>HR Executive</a:t>
            </a:r>
          </a:p>
          <a:p>
            <a:r>
              <a:rPr lang="en-US" dirty="0"/>
              <a:t>Product Management</a:t>
            </a:r>
          </a:p>
          <a:p>
            <a:r>
              <a:rPr lang="en-GB" dirty="0"/>
              <a:t>*: Deployment pipeline team, Deployment manager</a:t>
            </a:r>
          </a:p>
        </p:txBody>
      </p:sp>
    </p:spTree>
    <p:extLst>
      <p:ext uri="{BB962C8B-B14F-4D97-AF65-F5344CB8AC3E}">
        <p14:creationId xmlns:p14="http://schemas.microsoft.com/office/powerpoint/2010/main" val="1282360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72D01-0F5F-46E1-A834-BF6FC9FEF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7656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555555"/>
                </a:solidFill>
                <a:latin typeface="Roboto" panose="02000000000000000000" pitchFamily="2" charset="0"/>
              </a:rPr>
              <a:t>Roles and SAMM Practices – our prepared proposal</a:t>
            </a:r>
            <a:endParaRPr lang="en-GB" sz="28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04E731D-FC30-4C07-821E-B64939E1D3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7545075"/>
              </p:ext>
            </p:extLst>
          </p:nvPr>
        </p:nvGraphicFramePr>
        <p:xfrm>
          <a:off x="721468" y="1362782"/>
          <a:ext cx="10515600" cy="5364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84961210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397852680"/>
                    </a:ext>
                  </a:extLst>
                </a:gridCol>
              </a:tblGrid>
              <a:tr h="320318">
                <a:tc>
                  <a:txBody>
                    <a:bodyPr/>
                    <a:lstStyle/>
                    <a:p>
                      <a:r>
                        <a:rPr lang="en-GB" sz="1600" dirty="0"/>
                        <a:t>SAMM Practice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Role Responsible?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368856"/>
                  </a:ext>
                </a:extLst>
              </a:tr>
              <a:tr h="320318">
                <a:tc>
                  <a:txBody>
                    <a:bodyPr/>
                    <a:lstStyle/>
                    <a:p>
                      <a:r>
                        <a:rPr lang="en-GB" sz="1600" b="0" u="none" strike="noStrike" kern="1200" dirty="0">
                          <a:solidFill>
                            <a:schemeClr val="dk1"/>
                          </a:solidFill>
                          <a:effectLst/>
                        </a:rPr>
                        <a:t>Strategy and Metrics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CISO or Board of Directors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94398"/>
                  </a:ext>
                </a:extLst>
              </a:tr>
              <a:tr h="320318">
                <a:tc>
                  <a:txBody>
                    <a:bodyPr/>
                    <a:lstStyle/>
                    <a:p>
                      <a:r>
                        <a:rPr lang="en-GB" sz="1600" dirty="0"/>
                        <a:t>Policy and Compliance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CISO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201095"/>
                  </a:ext>
                </a:extLst>
              </a:tr>
              <a:tr h="320318">
                <a:tc>
                  <a:txBody>
                    <a:bodyPr/>
                    <a:lstStyle/>
                    <a:p>
                      <a:r>
                        <a:rPr lang="en-GB" sz="1600" dirty="0"/>
                        <a:t>Education and Guidance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Head of AppSec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1975703"/>
                  </a:ext>
                </a:extLst>
              </a:tr>
              <a:tr h="320318">
                <a:tc>
                  <a:txBody>
                    <a:bodyPr/>
                    <a:lstStyle/>
                    <a:p>
                      <a:r>
                        <a:rPr lang="en-GB" sz="1600" dirty="0"/>
                        <a:t>Threat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Head of AppSec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7086452"/>
                  </a:ext>
                </a:extLst>
              </a:tr>
              <a:tr h="320318">
                <a:tc>
                  <a:txBody>
                    <a:bodyPr/>
                    <a:lstStyle/>
                    <a:p>
                      <a:r>
                        <a:rPr lang="en-GB" sz="1600" dirty="0"/>
                        <a:t>Security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Chief Architect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265457"/>
                  </a:ext>
                </a:extLst>
              </a:tr>
              <a:tr h="320318">
                <a:tc>
                  <a:txBody>
                    <a:bodyPr/>
                    <a:lstStyle/>
                    <a:p>
                      <a:r>
                        <a:rPr lang="en-GB" sz="1600" dirty="0"/>
                        <a:t>Security Architecture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Chief Architect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081665"/>
                  </a:ext>
                </a:extLst>
              </a:tr>
              <a:tr h="320318">
                <a:tc>
                  <a:txBody>
                    <a:bodyPr/>
                    <a:lstStyle/>
                    <a:p>
                      <a:r>
                        <a:rPr lang="en-GB" sz="1600" dirty="0"/>
                        <a:t>Secure Build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DevOps Manager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654905"/>
                  </a:ext>
                </a:extLst>
              </a:tr>
              <a:tr h="320318">
                <a:tc>
                  <a:txBody>
                    <a:bodyPr/>
                    <a:lstStyle/>
                    <a:p>
                      <a:r>
                        <a:rPr lang="en-GB" sz="1600" dirty="0"/>
                        <a:t>Secure Deployment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DevOps Manager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31382"/>
                  </a:ext>
                </a:extLst>
              </a:tr>
              <a:tr h="320318">
                <a:tc>
                  <a:txBody>
                    <a:bodyPr/>
                    <a:lstStyle/>
                    <a:p>
                      <a:r>
                        <a:rPr lang="en-GB" sz="1600" dirty="0"/>
                        <a:t>Defect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Head of </a:t>
                      </a:r>
                      <a:r>
                        <a:rPr lang="en-GB" sz="1600" b="1" dirty="0" err="1"/>
                        <a:t>AppDev</a:t>
                      </a:r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210308"/>
                  </a:ext>
                </a:extLst>
              </a:tr>
              <a:tr h="320318">
                <a:tc>
                  <a:txBody>
                    <a:bodyPr/>
                    <a:lstStyle/>
                    <a:p>
                      <a:r>
                        <a:rPr lang="en-GB" sz="1600" dirty="0"/>
                        <a:t>Architecture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Chief Architect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464743"/>
                  </a:ext>
                </a:extLst>
              </a:tr>
              <a:tr h="320318">
                <a:tc>
                  <a:txBody>
                    <a:bodyPr/>
                    <a:lstStyle/>
                    <a:p>
                      <a:r>
                        <a:rPr lang="en-GB" sz="1600" dirty="0"/>
                        <a:t>Requirements-driven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/>
                        <a:t>Head of </a:t>
                      </a:r>
                      <a:r>
                        <a:rPr lang="en-GB" sz="1600" b="1" dirty="0" err="1"/>
                        <a:t>AppDev</a:t>
                      </a:r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906521"/>
                  </a:ext>
                </a:extLst>
              </a:tr>
              <a:tr h="320318">
                <a:tc>
                  <a:txBody>
                    <a:bodyPr/>
                    <a:lstStyle/>
                    <a:p>
                      <a:r>
                        <a:rPr lang="en-GB" sz="1600" dirty="0"/>
                        <a:t>Security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Head of AppSec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716450"/>
                  </a:ext>
                </a:extLst>
              </a:tr>
              <a:tr h="320318">
                <a:tc>
                  <a:txBody>
                    <a:bodyPr/>
                    <a:lstStyle/>
                    <a:p>
                      <a:r>
                        <a:rPr lang="en-GB" sz="1600" dirty="0"/>
                        <a:t>Incident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Security Response Manager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037372"/>
                  </a:ext>
                </a:extLst>
              </a:tr>
              <a:tr h="320318">
                <a:tc>
                  <a:txBody>
                    <a:bodyPr/>
                    <a:lstStyle/>
                    <a:p>
                      <a:r>
                        <a:rPr lang="en-GB" sz="1600" dirty="0"/>
                        <a:t>Environment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Chief Architect or Operations Manager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228338"/>
                  </a:ext>
                </a:extLst>
              </a:tr>
              <a:tr h="320318">
                <a:tc>
                  <a:txBody>
                    <a:bodyPr/>
                    <a:lstStyle/>
                    <a:p>
                      <a:r>
                        <a:rPr lang="en-GB" sz="1600" dirty="0"/>
                        <a:t>Operational Management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Operations Manager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855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869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E6EF7-F346-417F-BF01-D15AFD7D2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List of </a:t>
            </a:r>
            <a:r>
              <a:rPr lang="en-GB"/>
              <a:t>Relevant Organisational </a:t>
            </a:r>
            <a:r>
              <a:rPr lang="en-GB" dirty="0"/>
              <a:t>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A910A-CEC8-4534-B430-BDB5249BD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Top Level Management</a:t>
            </a:r>
          </a:p>
          <a:p>
            <a:pPr lvl="1"/>
            <a:r>
              <a:rPr lang="en-US" dirty="0"/>
              <a:t>Board of Directors</a:t>
            </a:r>
          </a:p>
          <a:p>
            <a:pPr lvl="1"/>
            <a:r>
              <a:rPr lang="en-US" dirty="0"/>
              <a:t>Senior Management</a:t>
            </a:r>
          </a:p>
          <a:p>
            <a:pPr lvl="1"/>
            <a:r>
              <a:rPr lang="en-US" dirty="0"/>
              <a:t>CISO</a:t>
            </a:r>
          </a:p>
          <a:p>
            <a:r>
              <a:rPr lang="en-US" dirty="0"/>
              <a:t>Head of AppSec / AppSec Manager</a:t>
            </a:r>
          </a:p>
          <a:p>
            <a:r>
              <a:rPr lang="en-US" dirty="0"/>
              <a:t>Dev</a:t>
            </a:r>
          </a:p>
          <a:p>
            <a:pPr lvl="1"/>
            <a:r>
              <a:rPr lang="en-US" dirty="0"/>
              <a:t>Security Champion</a:t>
            </a:r>
          </a:p>
          <a:p>
            <a:pPr lvl="1"/>
            <a:r>
              <a:rPr lang="en-US" dirty="0"/>
              <a:t>Head of App Dev / Development Manager</a:t>
            </a:r>
          </a:p>
          <a:p>
            <a:pPr lvl="1"/>
            <a:r>
              <a:rPr lang="en-US" dirty="0"/>
              <a:t>Development Team Leader</a:t>
            </a:r>
          </a:p>
          <a:p>
            <a:r>
              <a:rPr lang="en-US" dirty="0"/>
              <a:t>DevOps</a:t>
            </a:r>
          </a:p>
          <a:p>
            <a:pPr lvl="1"/>
            <a:r>
              <a:rPr lang="en-US" dirty="0"/>
              <a:t>Head Of DevOps / DevOps Manager</a:t>
            </a:r>
          </a:p>
          <a:p>
            <a:r>
              <a:rPr lang="en-US" dirty="0"/>
              <a:t>Ops</a:t>
            </a:r>
          </a:p>
          <a:p>
            <a:pPr lvl="1"/>
            <a:r>
              <a:rPr lang="en-US" dirty="0"/>
              <a:t>Ops Manager</a:t>
            </a:r>
          </a:p>
          <a:p>
            <a:pPr lvl="1"/>
            <a:r>
              <a:rPr lang="en-US" dirty="0"/>
              <a:t>Head of Infrastructure</a:t>
            </a:r>
          </a:p>
          <a:p>
            <a:r>
              <a:rPr lang="en-US" dirty="0"/>
              <a:t>HR Executive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08604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22EED-72FF-4FA8-8D9A-9A8C0AFEC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Recap/Takeaways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C2C2C-07A0-42F8-8C02-84DFB955E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245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58EE9-2461-4CBF-996B-9D7DE25EF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Timeline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34675-6774-4BB8-81F2-04815D046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5 Min Carsten’s introduction: </a:t>
            </a:r>
          </a:p>
          <a:p>
            <a:pPr lvl="1"/>
            <a:r>
              <a:rPr lang="en-GB" dirty="0"/>
              <a:t>12 years experience, work with Pravir Chandra, …</a:t>
            </a:r>
          </a:p>
          <a:p>
            <a:pPr lvl="1"/>
            <a:r>
              <a:rPr lang="en-GB" dirty="0"/>
              <a:t>OpenSAMM assessments for customers while being at HP</a:t>
            </a:r>
          </a:p>
          <a:p>
            <a:pPr lvl="1"/>
            <a:r>
              <a:rPr lang="en-GB" dirty="0"/>
              <a:t>Head of AppSec Advisory at Checkmarx now</a:t>
            </a:r>
          </a:p>
          <a:p>
            <a:pPr lvl="1"/>
            <a:endParaRPr lang="en-GB" dirty="0"/>
          </a:p>
          <a:p>
            <a:r>
              <a:rPr lang="en-GB" dirty="0"/>
              <a:t>5 Min – Introductions of the participants if &lt; 8, if &gt; 8 then drop some names</a:t>
            </a:r>
          </a:p>
          <a:p>
            <a:endParaRPr lang="en-GB" dirty="0"/>
          </a:p>
          <a:p>
            <a:r>
              <a:rPr lang="en-GB" b="1" dirty="0"/>
              <a:t>35 Min – workshop</a:t>
            </a:r>
          </a:p>
          <a:p>
            <a:endParaRPr lang="en-GB" dirty="0"/>
          </a:p>
          <a:p>
            <a:r>
              <a:rPr lang="en-GB" dirty="0"/>
              <a:t>5 Min closing/conclusions</a:t>
            </a:r>
          </a:p>
        </p:txBody>
      </p:sp>
    </p:spTree>
    <p:extLst>
      <p:ext uri="{BB962C8B-B14F-4D97-AF65-F5344CB8AC3E}">
        <p14:creationId xmlns:p14="http://schemas.microsoft.com/office/powerpoint/2010/main" val="1924419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1BFFC-DEAE-4A4E-9416-2F93D6E91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Dr.</a:t>
            </a:r>
            <a:r>
              <a:rPr lang="en-GB" dirty="0"/>
              <a:t> Carsten Huth, CISSP, CSSLP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795C3-589B-4D3E-A418-4F72EEDFE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tabLst>
                <a:tab pos="1790700" algn="l"/>
                <a:tab pos="2149475" algn="l"/>
              </a:tabLst>
            </a:pPr>
            <a:r>
              <a:rPr lang="en-GB" dirty="0"/>
              <a:t>Life prior to AppSec </a:t>
            </a:r>
            <a:r>
              <a:rPr lang="en-GB" dirty="0">
                <a:sym typeface="Wingdings" panose="05000000000000000000" pitchFamily="2" charset="2"/>
              </a:rPr>
              <a:t></a:t>
            </a:r>
            <a:endParaRPr lang="en-GB" dirty="0"/>
          </a:p>
          <a:p>
            <a:pPr lvl="1">
              <a:tabLst>
                <a:tab pos="1790700" algn="l"/>
                <a:tab pos="2149475" algn="l"/>
              </a:tabLst>
            </a:pPr>
            <a:r>
              <a:rPr lang="en-GB" dirty="0"/>
              <a:t>University of Paderborn / University of Essex UK</a:t>
            </a:r>
          </a:p>
          <a:p>
            <a:pPr lvl="1">
              <a:tabLst>
                <a:tab pos="1790700" algn="l"/>
                <a:tab pos="2149475" algn="l"/>
              </a:tabLst>
            </a:pPr>
            <a:r>
              <a:rPr lang="en-GB" dirty="0"/>
              <a:t>Professional Services Consultant Macrovision / Flexera</a:t>
            </a:r>
          </a:p>
          <a:p>
            <a:pPr marL="0" indent="0">
              <a:buNone/>
              <a:tabLst>
                <a:tab pos="1790700" algn="l"/>
                <a:tab pos="2149475" algn="l"/>
              </a:tabLst>
            </a:pPr>
            <a:r>
              <a:rPr lang="en-GB" dirty="0"/>
              <a:t> </a:t>
            </a:r>
          </a:p>
          <a:p>
            <a:pPr>
              <a:tabLst>
                <a:tab pos="1790700" algn="l"/>
                <a:tab pos="2149475" algn="l"/>
              </a:tabLst>
            </a:pPr>
            <a:r>
              <a:rPr lang="en-GB" dirty="0"/>
              <a:t>AppSec Experience:</a:t>
            </a:r>
          </a:p>
          <a:p>
            <a:pPr lvl="1">
              <a:tabLst>
                <a:tab pos="1790700" algn="l"/>
                <a:tab pos="2149475" algn="l"/>
              </a:tabLst>
            </a:pPr>
            <a:r>
              <a:rPr lang="en-GB" dirty="0"/>
              <a:t>HP Fortify (2009 – 2016) 	</a:t>
            </a:r>
          </a:p>
          <a:p>
            <a:pPr lvl="2">
              <a:tabLst>
                <a:tab pos="1790700" algn="l"/>
                <a:tab pos="2149475" algn="l"/>
              </a:tabLst>
            </a:pPr>
            <a:r>
              <a:rPr lang="en-GB" dirty="0"/>
              <a:t>Professional Services Consultant</a:t>
            </a:r>
          </a:p>
          <a:p>
            <a:pPr lvl="2">
              <a:tabLst>
                <a:tab pos="1790700" algn="l"/>
                <a:tab pos="2149475" algn="l"/>
              </a:tabLst>
            </a:pPr>
            <a:r>
              <a:rPr lang="en-GB" dirty="0"/>
              <a:t>Working with Pravir Chandra</a:t>
            </a:r>
          </a:p>
          <a:p>
            <a:pPr lvl="2">
              <a:tabLst>
                <a:tab pos="1790700" algn="l"/>
                <a:tab pos="2149475" algn="l"/>
              </a:tabLst>
            </a:pPr>
            <a:r>
              <a:rPr lang="en-GB" dirty="0"/>
              <a:t>Practice Leader Professional Services</a:t>
            </a:r>
          </a:p>
          <a:p>
            <a:pPr lvl="1">
              <a:tabLst>
                <a:tab pos="1790700" algn="l"/>
                <a:tab pos="2149475" algn="l"/>
              </a:tabLst>
            </a:pPr>
            <a:endParaRPr lang="en-GB" dirty="0"/>
          </a:p>
          <a:p>
            <a:pPr lvl="1">
              <a:tabLst>
                <a:tab pos="1790700" algn="l"/>
                <a:tab pos="2149475" algn="l"/>
              </a:tabLst>
            </a:pPr>
            <a:r>
              <a:rPr lang="en-GB" dirty="0"/>
              <a:t>Checkmarx (2016 – present)</a:t>
            </a:r>
          </a:p>
          <a:p>
            <a:pPr lvl="2">
              <a:tabLst>
                <a:tab pos="1790700" algn="l"/>
                <a:tab pos="2149475" algn="l"/>
              </a:tabLst>
            </a:pPr>
            <a:r>
              <a:rPr lang="en-GB" dirty="0"/>
              <a:t>Technical Account Manager</a:t>
            </a:r>
          </a:p>
          <a:p>
            <a:pPr lvl="2">
              <a:tabLst>
                <a:tab pos="1790700" algn="l"/>
                <a:tab pos="2149475" algn="l"/>
              </a:tabLst>
            </a:pPr>
            <a:r>
              <a:rPr lang="en-GB" dirty="0"/>
              <a:t>Technical Account Management Team Leader</a:t>
            </a:r>
          </a:p>
          <a:p>
            <a:pPr lvl="2">
              <a:tabLst>
                <a:tab pos="1790700" algn="l"/>
                <a:tab pos="2149475" algn="l"/>
              </a:tabLst>
            </a:pPr>
            <a:r>
              <a:rPr lang="en-GB" dirty="0"/>
              <a:t>Global Head of AppSec Advisory</a:t>
            </a:r>
          </a:p>
          <a:p>
            <a:pPr lvl="1">
              <a:tabLst>
                <a:tab pos="1790700" algn="l"/>
                <a:tab pos="2149475" algn="l"/>
              </a:tabLst>
            </a:pPr>
            <a:endParaRPr lang="en-GB" dirty="0"/>
          </a:p>
          <a:p>
            <a:pPr lvl="1">
              <a:tabLst>
                <a:tab pos="1790700" algn="l"/>
                <a:tab pos="2149475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4838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1CA5B8-AADC-421E-958C-B23869AAA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0023" y="254865"/>
            <a:ext cx="9478297" cy="6101485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86992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90A4F-CADD-472A-B6B7-286B44CDC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Introductions</a:t>
            </a:r>
          </a:p>
        </p:txBody>
      </p:sp>
    </p:spTree>
    <p:extLst>
      <p:ext uri="{BB962C8B-B14F-4D97-AF65-F5344CB8AC3E}">
        <p14:creationId xmlns:p14="http://schemas.microsoft.com/office/powerpoint/2010/main" val="2430043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F6F8A-4C01-48BF-9D06-BAAEB13A1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Scope of SAMM Assessments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E41B7-FE32-4D53-8C66-5534CF104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2811"/>
            <a:ext cx="10515600" cy="5010064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555555"/>
                </a:solidFill>
                <a:effectLst/>
                <a:latin typeface="Roboto" panose="020B0604020202020204" pitchFamily="2" charset="0"/>
              </a:rPr>
              <a:t>Scope range from one dev team to the whole organization</a:t>
            </a:r>
          </a:p>
          <a:p>
            <a:endParaRPr lang="en-US" dirty="0">
              <a:solidFill>
                <a:srgbClr val="555555"/>
              </a:solidFill>
              <a:latin typeface="Roboto" panose="020B0604020202020204" pitchFamily="2" charset="0"/>
            </a:endParaRPr>
          </a:p>
          <a:p>
            <a:r>
              <a:rPr lang="en-US" dirty="0">
                <a:solidFill>
                  <a:srgbClr val="555555"/>
                </a:solidFill>
                <a:latin typeface="Roboto" panose="020B0604020202020204" pitchFamily="2" charset="0"/>
              </a:rPr>
              <a:t>Practical Experiences?</a:t>
            </a:r>
          </a:p>
          <a:p>
            <a:endParaRPr lang="en-US" dirty="0">
              <a:solidFill>
                <a:srgbClr val="555555"/>
              </a:solidFill>
              <a:latin typeface="Roboto" panose="020B0604020202020204" pitchFamily="2" charset="0"/>
            </a:endParaRPr>
          </a:p>
          <a:p>
            <a:r>
              <a:rPr lang="en-US" dirty="0">
                <a:solidFill>
                  <a:srgbClr val="555555"/>
                </a:solidFill>
                <a:latin typeface="Roboto" panose="020B0604020202020204" pitchFamily="2" charset="0"/>
              </a:rPr>
              <a:t>Best Practices?</a:t>
            </a:r>
          </a:p>
          <a:p>
            <a:pPr lvl="1"/>
            <a:endParaRPr lang="en-GB" dirty="0"/>
          </a:p>
          <a:p>
            <a:endParaRPr lang="en-US" b="0" i="0" dirty="0">
              <a:solidFill>
                <a:srgbClr val="555555"/>
              </a:solidFill>
              <a:effectLst/>
              <a:latin typeface="Roboto" panose="02000000000000000000" pitchFamily="2" charset="0"/>
            </a:endParaRPr>
          </a:p>
          <a:p>
            <a:endParaRPr lang="en-US" b="0" i="0" dirty="0">
              <a:solidFill>
                <a:srgbClr val="555555"/>
              </a:solidFill>
              <a:effectLst/>
              <a:latin typeface="Roboto" panose="02000000000000000000" pitchFamily="2" charset="0"/>
            </a:endParaRPr>
          </a:p>
          <a:p>
            <a:pPr marL="457200" lvl="1" indent="0">
              <a:buNone/>
            </a:pPr>
            <a:endParaRPr lang="en-US" b="0" i="0" dirty="0">
              <a:solidFill>
                <a:srgbClr val="555555"/>
              </a:solidFill>
              <a:effectLst/>
              <a:latin typeface="Roboto" panose="02000000000000000000" pitchFamily="2" charset="0"/>
            </a:endParaRP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524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C90CF-419A-47F2-B308-3B03DAB45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Split up Assessments?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5D115-3306-488B-A78F-E72138955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1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Should assessments of with an application team include the complete OWASP SAMM assessment or only the parts that an application team can talk about with authority? </a:t>
            </a:r>
          </a:p>
          <a:p>
            <a:endParaRPr lang="en-US" b="0" i="1" dirty="0">
              <a:solidFill>
                <a:srgbClr val="555555"/>
              </a:solidFill>
              <a:effectLst/>
              <a:latin typeface="Roboto" panose="02000000000000000000" pitchFamily="2" charset="0"/>
            </a:endParaRPr>
          </a:p>
          <a:p>
            <a:r>
              <a:rPr lang="en-US" b="0" i="1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E.g. should Strategy </a:t>
            </a:r>
            <a:r>
              <a:rPr lang="en-US" i="1" dirty="0">
                <a:solidFill>
                  <a:srgbClr val="555555"/>
                </a:solidFill>
                <a:latin typeface="Roboto" panose="02000000000000000000" pitchFamily="2" charset="0"/>
              </a:rPr>
              <a:t>and</a:t>
            </a:r>
            <a:r>
              <a:rPr lang="en-US" b="0" i="1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i="1" dirty="0">
                <a:solidFill>
                  <a:srgbClr val="555555"/>
                </a:solidFill>
                <a:latin typeface="Roboto" panose="02000000000000000000" pitchFamily="2" charset="0"/>
              </a:rPr>
              <a:t>M</a:t>
            </a:r>
            <a:r>
              <a:rPr lang="en-US" b="0" i="1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etrics be excluded when performing an assessment with an application team?</a:t>
            </a:r>
            <a:endParaRPr lang="en-GB" i="1" dirty="0"/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555555"/>
              </a:solidFill>
              <a:effectLst/>
              <a:latin typeface="Roboto" panose="02000000000000000000" pitchFamily="2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769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C90CF-419A-47F2-B308-3B03DAB45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Aggregate Assessments?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5D115-3306-488B-A78F-E72138955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GB" b="0" i="1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If several or all application development teams are assessed, should their results be </a:t>
            </a:r>
            <a:r>
              <a:rPr lang="en-GB" i="1" dirty="0">
                <a:solidFill>
                  <a:srgbClr val="555555"/>
                </a:solidFill>
                <a:latin typeface="Roboto" panose="02000000000000000000" pitchFamily="2" charset="0"/>
              </a:rPr>
              <a:t>qualitatively </a:t>
            </a:r>
            <a:r>
              <a:rPr lang="en-GB" b="0" i="1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aggregated or averaged out to get an assessment result of the whole software development organisation?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GB" i="1" dirty="0">
              <a:solidFill>
                <a:srgbClr val="555555"/>
              </a:solidFill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1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E.g</a:t>
            </a:r>
            <a:r>
              <a:rPr lang="en-GB" i="1" dirty="0">
                <a:solidFill>
                  <a:srgbClr val="555555"/>
                </a:solidFill>
                <a:latin typeface="Roboto" panose="02000000000000000000" pitchFamily="2" charset="0"/>
              </a:rPr>
              <a:t>. should the importance of development teams, quantified by their risk ranking, be included?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1" dirty="0">
                <a:solidFill>
                  <a:srgbClr val="555555"/>
                </a:solidFill>
                <a:effectLst/>
                <a:latin typeface="Roboto" panose="02000000000000000000" pitchFamily="2" charset="0"/>
              </a:rPr>
              <a:t>Should different development team</a:t>
            </a:r>
            <a:r>
              <a:rPr lang="en-GB" i="1" dirty="0">
                <a:solidFill>
                  <a:srgbClr val="555555"/>
                </a:solidFill>
                <a:latin typeface="Roboto" panose="02000000000000000000" pitchFamily="2" charset="0"/>
              </a:rPr>
              <a:t>s have different desired states?</a:t>
            </a:r>
          </a:p>
          <a:p>
            <a:pPr lvl="1"/>
            <a:r>
              <a:rPr lang="en-US" dirty="0">
                <a:solidFill>
                  <a:srgbClr val="555555"/>
                </a:solidFill>
                <a:latin typeface="Roboto" panose="02000000000000000000" pitchFamily="2" charset="0"/>
              </a:rPr>
              <a:t>If each team has its own maturity level you would have to plan a program for each team? </a:t>
            </a:r>
          </a:p>
          <a:p>
            <a:pPr lvl="1"/>
            <a:r>
              <a:rPr lang="en-US" dirty="0">
                <a:solidFill>
                  <a:srgbClr val="555555"/>
                </a:solidFill>
                <a:latin typeface="Roboto" panose="02000000000000000000" pitchFamily="2" charset="0"/>
              </a:rPr>
              <a:t>But wait, isn’t that an overkill?</a:t>
            </a:r>
          </a:p>
          <a:p>
            <a:pPr marL="457200" lvl="1" indent="0">
              <a:buNone/>
            </a:pPr>
            <a:endParaRPr lang="en-US" b="0" i="0" dirty="0">
              <a:solidFill>
                <a:srgbClr val="555555"/>
              </a:solidFill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GB" b="0" i="1" dirty="0">
              <a:solidFill>
                <a:srgbClr val="555555"/>
              </a:solidFill>
              <a:effectLst/>
              <a:latin typeface="Roboto" panose="02000000000000000000" pitchFamily="2" charset="0"/>
            </a:endParaRPr>
          </a:p>
          <a:p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17158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21FDA-8735-4E14-99D0-87C2899DA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033D4-9579-43B7-8F6F-039B7FDD0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E770AD-EAE5-453C-B287-57FD790807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047"/>
            <a:ext cx="12192000" cy="6845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793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9C38CE70FB9E4E99CE84F31553831D" ma:contentTypeVersion="10" ma:contentTypeDescription="Create a new document." ma:contentTypeScope="" ma:versionID="5cbef65c2e2bddd9b284ee99d5aea663">
  <xsd:schema xmlns:xsd="http://www.w3.org/2001/XMLSchema" xmlns:xs="http://www.w3.org/2001/XMLSchema" xmlns:p="http://schemas.microsoft.com/office/2006/metadata/properties" xmlns:ns2="f0836e9b-9b78-4a2b-932c-9c5a0cb134ba" xmlns:ns3="0dfebab2-8948-4c74-8d25-d08b0a796003" targetNamespace="http://schemas.microsoft.com/office/2006/metadata/properties" ma:root="true" ma:fieldsID="58a508cd456e9ba24e91285fb82c20f9" ns2:_="" ns3:_="">
    <xsd:import namespace="f0836e9b-9b78-4a2b-932c-9c5a0cb134ba"/>
    <xsd:import namespace="0dfebab2-8948-4c74-8d25-d08b0a7960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836e9b-9b78-4a2b-932c-9c5a0cb134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ebab2-8948-4c74-8d25-d08b0a79600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1F2E6F-3708-457D-B526-B6202930E54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E82F64-ECC7-4207-B21D-B2F181E8334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997ABBF-3052-4F97-9C81-87162F074C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836e9b-9b78-4a2b-932c-9c5a0cb134ba"/>
    <ds:schemaRef ds:uri="0dfebab2-8948-4c74-8d25-d08b0a7960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2889</TotalTime>
  <Words>725</Words>
  <Application>Microsoft Office PowerPoint</Application>
  <PresentationFormat>Widescreen</PresentationFormat>
  <Paragraphs>187</Paragraphs>
  <Slides>16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Roboto</vt:lpstr>
      <vt:lpstr>Office Theme</vt:lpstr>
      <vt:lpstr>Organizational Scope of an OWASP SAMM assessment</vt:lpstr>
      <vt:lpstr>Timeline plan</vt:lpstr>
      <vt:lpstr>Dr. Carsten Huth, CISSP, CSSLP</vt:lpstr>
      <vt:lpstr>PowerPoint Presentation</vt:lpstr>
      <vt:lpstr>Introductions</vt:lpstr>
      <vt:lpstr>Scope of SAMM Assessments</vt:lpstr>
      <vt:lpstr>Split up Assessments?</vt:lpstr>
      <vt:lpstr>Aggregate Assessments?</vt:lpstr>
      <vt:lpstr>PowerPoint Presentation</vt:lpstr>
      <vt:lpstr>Maturity Scores – Current State</vt:lpstr>
      <vt:lpstr>Roadmap Chart</vt:lpstr>
      <vt:lpstr>Roles and SAMM Practices</vt:lpstr>
      <vt:lpstr>Roles and SAMM Practices – filled in during the workshop</vt:lpstr>
      <vt:lpstr>Roles and SAMM Practices – our prepared proposal</vt:lpstr>
      <vt:lpstr>List of Relevant Organisational Roles</vt:lpstr>
      <vt:lpstr>Recap/Takeaways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Carsten Huth</dc:creator>
  <cp:lastModifiedBy>Carsten Huth</cp:lastModifiedBy>
  <cp:revision>21</cp:revision>
  <dcterms:created xsi:type="dcterms:W3CDTF">2021-05-25T15:57:12Z</dcterms:created>
  <dcterms:modified xsi:type="dcterms:W3CDTF">2021-06-04T09:50:33Z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0x010100089C38CE70FB9E4E99CE84F31553831D</vt:lpwstr>
  </property>
</Properties>
</file>