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62" r:id="rId2"/>
    <p:sldMasterId id="2147483664" r:id="rId3"/>
    <p:sldMasterId id="2147484260" r:id="rId4"/>
  </p:sldMasterIdLst>
  <p:notesMasterIdLst>
    <p:notesMasterId r:id="rId35"/>
  </p:notesMasterIdLst>
  <p:sldIdLst>
    <p:sldId id="292" r:id="rId5"/>
    <p:sldId id="293" r:id="rId6"/>
    <p:sldId id="294" r:id="rId7"/>
    <p:sldId id="289" r:id="rId8"/>
    <p:sldId id="260" r:id="rId9"/>
    <p:sldId id="261" r:id="rId10"/>
    <p:sldId id="295" r:id="rId11"/>
    <p:sldId id="296" r:id="rId12"/>
    <p:sldId id="264" r:id="rId13"/>
    <p:sldId id="265" r:id="rId14"/>
    <p:sldId id="266" r:id="rId15"/>
    <p:sldId id="291" r:id="rId16"/>
    <p:sldId id="298" r:id="rId17"/>
    <p:sldId id="269" r:id="rId18"/>
    <p:sldId id="270" r:id="rId19"/>
    <p:sldId id="271" r:id="rId20"/>
    <p:sldId id="290" r:id="rId21"/>
    <p:sldId id="301" r:id="rId22"/>
    <p:sldId id="274" r:id="rId23"/>
    <p:sldId id="275" r:id="rId24"/>
    <p:sldId id="276" r:id="rId25"/>
    <p:sldId id="277" r:id="rId26"/>
    <p:sldId id="279" r:id="rId27"/>
    <p:sldId id="280" r:id="rId28"/>
    <p:sldId id="285" r:id="rId29"/>
    <p:sldId id="300" r:id="rId30"/>
    <p:sldId id="282" r:id="rId31"/>
    <p:sldId id="287" r:id="rId32"/>
    <p:sldId id="286" r:id="rId33"/>
    <p:sldId id="297" r:id="rId34"/>
  </p:sldIdLst>
  <p:sldSz cx="14630400" cy="8229600"/>
  <p:notesSz cx="82296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D5F554-921E-2C4A-9F47-E1AA2D5C6049}" v="8" dt="2024-09-20T13:49:45.0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972"/>
    <p:restoredTop sz="96044"/>
  </p:normalViewPr>
  <p:slideViewPr>
    <p:cSldViewPr snapToGrid="0" snapToObjects="1">
      <p:cViewPr varScale="1">
        <p:scale>
          <a:sx n="108" d="100"/>
          <a:sy n="108" d="100"/>
        </p:scale>
        <p:origin x="104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8359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77878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11183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2385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400308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52703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135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9408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422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273050" y="1828800"/>
            <a:ext cx="8775700" cy="49371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822325" y="7040563"/>
            <a:ext cx="6584950" cy="5761037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0785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6B80D-3357-655C-A8D9-2CACC27DC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200"/>
            <a:ext cx="10972800" cy="28654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06D664-895D-230F-CABF-9C19C8580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763"/>
            <a:ext cx="10972800" cy="19859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75CBD-D4EC-38F1-2B01-ECE9F2F34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8770C-5CF7-EDF2-0F7F-78332A9C6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040C0-F8F7-4D2A-F242-C733A1F4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133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46E9A-EA32-279E-EA59-C05AF582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B5988-ABE7-2F5D-3CF5-B73B4E1E8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7733B-FF89-8154-F88F-E0F16DA68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8B52F-81EB-B327-B4D2-98C52D20C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9F222-6163-9A2D-985C-7892C39B7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687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866129-3EE3-D5FB-0721-B06E53F55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563" y="438150"/>
            <a:ext cx="3154362" cy="6973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D072AB-113E-C9A9-995C-2C2235142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75" y="438150"/>
            <a:ext cx="9310688" cy="6973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B7D98-D41B-9C73-2507-C91CA060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1CE18-060A-7963-FACD-7B7B5CE5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8B82D-6151-60A2-ABF9-39DB2062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0076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56868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30148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6B80D-3357-655C-A8D9-2CACC27DC0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28800" y="1346200"/>
            <a:ext cx="10972800" cy="2865438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06D664-895D-230F-CABF-9C19C85802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800" y="4322763"/>
            <a:ext cx="10972800" cy="19859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775CBD-D4EC-38F1-2B01-ECE9F2F34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8770C-5CF7-EDF2-0F7F-78332A9C6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6040C0-F8F7-4D2A-F242-C733A1F41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490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CBA76-CC3F-0EB7-0100-613FC8765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7A855-2A34-01E3-E9E4-5400DCB8C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 baseline="0"/>
            </a:lvl1pPr>
            <a:lvl2pPr>
              <a:defRPr sz="2000" baseline="0">
                <a:latin typeface="Arial" panose="020B0604020202020204" pitchFamily="34" charset="0"/>
              </a:defRPr>
            </a:lvl2pPr>
            <a:lvl3pPr>
              <a:defRPr sz="2000" baseline="0">
                <a:latin typeface="Arial" panose="020B0604020202020204" pitchFamily="34" charset="0"/>
              </a:defRPr>
            </a:lvl3pPr>
            <a:lvl4pPr>
              <a:defRPr sz="2000" baseline="0">
                <a:latin typeface="Arial" panose="020B0604020202020204" pitchFamily="34" charset="0"/>
              </a:defRPr>
            </a:lvl4pPr>
            <a:lvl5pPr>
              <a:defRPr sz="20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974AF-3883-5B66-BA5F-798A3D3ED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74886-55B6-75DB-907F-65147C521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58748-110B-980B-D028-370B0BC00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067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D7B1-151D-A1CD-0A8F-C1217AA4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8" y="2051050"/>
            <a:ext cx="12619037" cy="34242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F8831-0CCE-3CA5-DE22-43C807F5F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538" y="5507038"/>
            <a:ext cx="12619037" cy="18002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970DF-71CA-8C1C-8AC2-258B37EA0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DABD2-8A2D-DC90-2F8C-5A6ED261E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45604-F330-39F3-B664-0EDC2D1E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0882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2DE39-A5A1-7E6A-4A4E-5C5859DD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FA278-472B-01C0-D689-D6086B1E1F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6475" y="2190750"/>
            <a:ext cx="6232525" cy="5221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48FA9-A3CC-419F-9356-D0D0DE3A7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1400" y="2190750"/>
            <a:ext cx="6232525" cy="5221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9E90E-FC04-B1BD-720C-7CDB56BB4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EA3FF-5E65-367A-186B-E2CA890B8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2A457-BF7B-368B-31FC-26F87BEA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9318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586D3-36A9-1F1B-0480-BE9F6DC92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438150"/>
            <a:ext cx="12619037" cy="1590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1D75A-FAD9-2069-0A11-F5F4A8637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063" y="2017713"/>
            <a:ext cx="6189662" cy="989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4158D6-3079-688A-A197-D6223A48B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63" y="3006725"/>
            <a:ext cx="6189662" cy="442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3A8E81-A01E-1BC3-1084-50E629DB8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7275" y="2017713"/>
            <a:ext cx="6219825" cy="989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55E27-BD5C-F28B-DDCD-C1480E98B3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7275" y="3006725"/>
            <a:ext cx="6219825" cy="442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DB9714-652C-342B-5350-88C67BA50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B5A3A1-26AC-CA5F-B60A-4288170BA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53FC1F-1AFC-CFE4-5FDF-4AC77FBE4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47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4E907-EBC0-F50F-7C0D-E5CA69309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2B26EC-58C8-C21C-8A20-2F6D48AF2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78D4EC-7D30-8274-1733-2B82E17CE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8C8E9-4E17-07F6-528B-1155E6AD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280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CCBA76-CC3F-0EB7-0100-613FC87654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7A855-2A34-01E3-E9E4-5400DCB8CE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000" baseline="0"/>
            </a:lvl1pPr>
            <a:lvl2pPr>
              <a:defRPr sz="2000" baseline="0">
                <a:latin typeface="Arial" panose="020B0604020202020204" pitchFamily="34" charset="0"/>
              </a:defRPr>
            </a:lvl2pPr>
            <a:lvl3pPr>
              <a:defRPr sz="2000" baseline="0">
                <a:latin typeface="Arial" panose="020B0604020202020204" pitchFamily="34" charset="0"/>
              </a:defRPr>
            </a:lvl3pPr>
            <a:lvl4pPr>
              <a:defRPr sz="2000" baseline="0">
                <a:latin typeface="Arial" panose="020B0604020202020204" pitchFamily="34" charset="0"/>
              </a:defRPr>
            </a:lvl4pPr>
            <a:lvl5pPr>
              <a:defRPr sz="2000" baseline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D974AF-3883-5B66-BA5F-798A3D3ED7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174886-55B6-75DB-907F-65147C521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B58748-110B-980B-D028-370B0BC00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8130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8109BD-0713-C859-6F91-4CEA55C55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EDFC7-1C71-B1CD-EA4E-8A95ADAAF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54215-9B19-D6FC-0E3C-4603DB90E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3675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A706B-8885-02D8-2622-201BB302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34560-76BE-1AA7-503A-F32D29DCB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5" y="1184275"/>
            <a:ext cx="7407275" cy="5848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4A31A-1563-6625-D976-390BBA316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BE249-8775-AA2F-30CE-2A6644BF9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524C20-9C46-8A19-5C92-A9A8588C6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7F0FC-B243-3A7A-1902-4394C20F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297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BF175-2966-5B0B-51DE-FD35D2E68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14FF6-C850-16FB-3A74-B36CF780D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5" y="1184275"/>
            <a:ext cx="7407275" cy="58483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81AC6B-0A0A-3738-1954-917DBC351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5A61B-0F0F-8E83-C70A-B5BD4150B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CBB62A-6543-302A-FC1B-B7FBC9CE5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AC1DB-13BD-132A-280C-213EF8BA1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2256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46E9A-EA32-279E-EA59-C05AF582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BBB5988-ABE7-2F5D-3CF5-B73B4E1E86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7733B-FF89-8154-F88F-E0F16DA688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8B52F-81EB-B327-B4D2-98C52D20C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9F222-6163-9A2D-985C-7892C39B7A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7206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D866129-3EE3-D5FB-0721-B06E53F552F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0469563" y="438150"/>
            <a:ext cx="3154362" cy="697388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D072AB-113E-C9A9-995C-2C2235142C8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75" y="438150"/>
            <a:ext cx="9310688" cy="697388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0B7D98-D41B-9C73-2507-C91CA0609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C1CE18-060A-7963-FACD-7B7B5CE50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8B82D-6151-60A2-ABF9-39DB2062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6651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85946" y="1737361"/>
            <a:ext cx="10590790" cy="3995497"/>
          </a:xfrm>
        </p:spPr>
        <p:txBody>
          <a:bodyPr anchor="b"/>
          <a:lstStyle>
            <a:lvl1pPr>
              <a:defRPr sz="86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5946" y="5732856"/>
            <a:ext cx="10590790" cy="1033704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7577833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7311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48" y="3434080"/>
            <a:ext cx="10590788" cy="2298776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5946" y="5732857"/>
            <a:ext cx="10590790" cy="1032480"/>
          </a:xfrm>
        </p:spPr>
        <p:txBody>
          <a:bodyPr anchor="t"/>
          <a:lstStyle>
            <a:lvl1pPr marL="0" indent="0" algn="l">
              <a:buNone/>
              <a:defRPr sz="2400" cap="all">
                <a:solidFill>
                  <a:schemeClr val="accent1"/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9/27/24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4271479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3975" y="2472690"/>
            <a:ext cx="5275607" cy="5034916"/>
          </a:xfrm>
        </p:spPr>
        <p:txBody>
          <a:bodyPr>
            <a:normAutofit/>
          </a:bodyPr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5392" y="2467311"/>
            <a:ext cx="5275609" cy="5040294"/>
          </a:xfrm>
        </p:spPr>
        <p:txBody>
          <a:bodyPr>
            <a:normAutofit/>
          </a:bodyPr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40876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3975" y="2286000"/>
            <a:ext cx="5275606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23975" y="3017520"/>
            <a:ext cx="5275607" cy="4490086"/>
          </a:xfrm>
        </p:spPr>
        <p:txBody>
          <a:bodyPr>
            <a:normAutofit/>
          </a:bodyPr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5394" y="2286000"/>
            <a:ext cx="5275607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5394" y="3017520"/>
            <a:ext cx="5275607" cy="4490086"/>
          </a:xfrm>
        </p:spPr>
        <p:txBody>
          <a:bodyPr>
            <a:normAutofit/>
          </a:bodyPr>
          <a:lstStyle>
            <a:lvl1pPr>
              <a:defRPr sz="2160"/>
            </a:lvl1pPr>
            <a:lvl2pPr>
              <a:defRPr sz="1920"/>
            </a:lvl2pPr>
            <a:lvl3pPr>
              <a:defRPr sz="168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025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0D7B1-151D-A1CD-0A8F-C1217AA4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8538" y="2051050"/>
            <a:ext cx="12619037" cy="342423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F8831-0CCE-3CA5-DE22-43C807F5F8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98538" y="5507038"/>
            <a:ext cx="12619037" cy="1800225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F970DF-71CA-8C1C-8AC2-258B37EA0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CDABD2-8A2D-DC90-2F8C-5A6ED261E4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B45604-F330-39F3-B664-0EDC2D1EC6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2428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9/27/24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8945497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9/27/24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3079880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45" y="1737360"/>
            <a:ext cx="4081277" cy="1737360"/>
          </a:xfrm>
        </p:spPr>
        <p:txBody>
          <a:bodyPr anchor="b"/>
          <a:lstStyle>
            <a:lvl1pPr algn="l">
              <a:defRPr sz="288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41540" y="1737360"/>
            <a:ext cx="6235196" cy="5486400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160"/>
            </a:lvl2pPr>
            <a:lvl3pPr>
              <a:defRPr sz="1920"/>
            </a:lvl3pPr>
            <a:lvl4pPr>
              <a:defRPr sz="1680"/>
            </a:lvl4pPr>
            <a:lvl5pPr>
              <a:defRPr sz="1680"/>
            </a:lvl5pPr>
            <a:lvl6pPr>
              <a:defRPr sz="1680"/>
            </a:lvl6pPr>
            <a:lvl7pPr>
              <a:defRPr sz="1680"/>
            </a:lvl7pPr>
            <a:lvl8pPr>
              <a:defRPr sz="1680"/>
            </a:lvl8pPr>
            <a:lvl9pPr>
              <a:defRPr sz="16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945" y="3755137"/>
            <a:ext cx="4081276" cy="3474719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2882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688" y="2225030"/>
            <a:ext cx="6111487" cy="1889770"/>
          </a:xfrm>
        </p:spPr>
        <p:txBody>
          <a:bodyPr anchor="b">
            <a:normAutofit/>
          </a:bodyPr>
          <a:lstStyle>
            <a:lvl1pPr algn="l">
              <a:defRPr sz="432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39455" y="1371600"/>
            <a:ext cx="3840480" cy="54864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945" y="4389120"/>
            <a:ext cx="6101975" cy="1645920"/>
          </a:xfrm>
        </p:spPr>
        <p:txBody>
          <a:bodyPr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9/27/24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818877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48" y="5760704"/>
            <a:ext cx="10590788" cy="680086"/>
          </a:xfrm>
        </p:spPr>
        <p:txBody>
          <a:bodyPr anchor="b">
            <a:normAutofit/>
          </a:bodyPr>
          <a:lstStyle>
            <a:lvl1pPr algn="l">
              <a:defRPr sz="288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85946" y="822960"/>
            <a:ext cx="10590790" cy="4368799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947" y="6440790"/>
            <a:ext cx="10590787" cy="592454"/>
          </a:xfrm>
        </p:spPr>
        <p:txBody>
          <a:bodyPr>
            <a:normAutofit/>
          </a:bodyPr>
          <a:lstStyle>
            <a:lvl1pPr marL="0" indent="0">
              <a:buNone/>
              <a:defRPr sz="144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0094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45" y="1737360"/>
            <a:ext cx="10590791" cy="2377440"/>
          </a:xfrm>
        </p:spPr>
        <p:txBody>
          <a:bodyPr/>
          <a:lstStyle>
            <a:lvl1pPr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945" y="4389120"/>
            <a:ext cx="10590791" cy="2834640"/>
          </a:xfrm>
        </p:spPr>
        <p:txBody>
          <a:bodyPr anchor="ctr">
            <a:normAutofit/>
          </a:bodyPr>
          <a:lstStyle>
            <a:lvl1pPr marL="0" indent="0">
              <a:buNone/>
              <a:defRPr sz="216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3357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9762" y="1737360"/>
            <a:ext cx="9599178" cy="2788049"/>
          </a:xfrm>
        </p:spPr>
        <p:txBody>
          <a:bodyPr/>
          <a:lstStyle>
            <a:lvl1pPr>
              <a:defRPr sz="576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2316481" y="4525409"/>
            <a:ext cx="8735579" cy="410609"/>
          </a:xfrm>
        </p:spPr>
        <p:txBody>
          <a:bodyPr anchor="t">
            <a:normAutofit/>
          </a:bodyPr>
          <a:lstStyle>
            <a:lvl1pPr marL="0" indent="0">
              <a:buNone/>
              <a:defRPr lang="en-US" sz="168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385945" y="5220788"/>
            <a:ext cx="10590791" cy="2011680"/>
          </a:xfrm>
        </p:spPr>
        <p:txBody>
          <a:bodyPr anchor="ctr">
            <a:normAutofit/>
          </a:bodyPr>
          <a:lstStyle>
            <a:lvl1pPr marL="0" indent="0">
              <a:buNone/>
              <a:defRPr sz="216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077954" y="1165504"/>
            <a:ext cx="962294" cy="234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4640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96588" y="3136545"/>
            <a:ext cx="962294" cy="234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sz="14640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280444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945" y="3749041"/>
            <a:ext cx="10590792" cy="1983816"/>
          </a:xfrm>
        </p:spPr>
        <p:txBody>
          <a:bodyPr anchor="b"/>
          <a:lstStyle>
            <a:lvl1pPr algn="l">
              <a:defRPr sz="48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5945" y="5732857"/>
            <a:ext cx="10590791" cy="1032480"/>
          </a:xfrm>
        </p:spPr>
        <p:txBody>
          <a:bodyPr anchor="t"/>
          <a:lstStyle>
            <a:lvl1pPr marL="0" indent="0" algn="l">
              <a:buNone/>
              <a:defRPr sz="2400" cap="none">
                <a:solidFill>
                  <a:schemeClr val="accent1"/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7239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0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9537" y="2377440"/>
            <a:ext cx="3536239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782956" y="3200400"/>
            <a:ext cx="3512820" cy="430720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0392" y="2377440"/>
            <a:ext cx="3523489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647727" y="3200400"/>
            <a:ext cx="3536153" cy="430720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549640" y="2377440"/>
            <a:ext cx="3518536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8549640" y="3200400"/>
            <a:ext cx="3518536" cy="4307206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71370" y="2560320"/>
            <a:ext cx="0" cy="475488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54672" y="2560320"/>
            <a:ext cx="0" cy="476025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488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04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956" y="5101139"/>
            <a:ext cx="3528060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782956" y="2651760"/>
            <a:ext cx="3528060" cy="1828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782956" y="5792654"/>
            <a:ext cx="3528060" cy="791027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7251" y="5101139"/>
            <a:ext cx="3516630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667249" y="2651760"/>
            <a:ext cx="3516630" cy="1828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65627" y="5792653"/>
            <a:ext cx="3521287" cy="791027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549640" y="5101139"/>
            <a:ext cx="3518536" cy="691514"/>
          </a:xfrm>
        </p:spPr>
        <p:txBody>
          <a:bodyPr anchor="b">
            <a:noAutofit/>
          </a:bodyPr>
          <a:lstStyle>
            <a:lvl1pPr marL="0" indent="0">
              <a:buNone/>
              <a:defRPr sz="2880" b="0">
                <a:solidFill>
                  <a:schemeClr val="accent1"/>
                </a:solidFill>
              </a:defRPr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549639" y="2651760"/>
            <a:ext cx="3518536" cy="18288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920"/>
            </a:lvl1pPr>
            <a:lvl2pPr marL="548640" indent="0">
              <a:buNone/>
              <a:defRPr sz="1920"/>
            </a:lvl2pPr>
            <a:lvl3pPr marL="1097280" indent="0">
              <a:buNone/>
              <a:defRPr sz="1920"/>
            </a:lvl3pPr>
            <a:lvl4pPr marL="1645920" indent="0">
              <a:buNone/>
              <a:defRPr sz="1920"/>
            </a:lvl4pPr>
            <a:lvl5pPr marL="2194560" indent="0">
              <a:buNone/>
              <a:defRPr sz="1920"/>
            </a:lvl5pPr>
            <a:lvl6pPr marL="2743200" indent="0">
              <a:buNone/>
              <a:defRPr sz="1920"/>
            </a:lvl6pPr>
            <a:lvl7pPr marL="3291840" indent="0">
              <a:buNone/>
              <a:defRPr sz="1920"/>
            </a:lvl7pPr>
            <a:lvl8pPr marL="3840480" indent="0">
              <a:buNone/>
              <a:defRPr sz="1920"/>
            </a:lvl8pPr>
            <a:lvl9pPr marL="4389120" indent="0">
              <a:buNone/>
              <a:defRPr sz="192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8549491" y="5792650"/>
            <a:ext cx="3523196" cy="791027"/>
          </a:xfrm>
        </p:spPr>
        <p:txBody>
          <a:bodyPr anchor="t">
            <a:normAutofit/>
          </a:bodyPr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71370" y="2560320"/>
            <a:ext cx="0" cy="475488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354672" y="2560320"/>
            <a:ext cx="0" cy="4760258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0152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2DE39-A5A1-7E6A-4A4E-5C5859DD2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FA278-472B-01C0-D689-D6086B1E1F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06475" y="2190750"/>
            <a:ext cx="6232525" cy="5221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248FA9-A3CC-419F-9356-D0D0DE3A7D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391400" y="2190750"/>
            <a:ext cx="6232525" cy="5221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A9E90E-FC04-B1BD-720C-7CDB56BB4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4EA3FF-5E65-367A-186B-E2CA890B8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42A457-BF7B-368B-31FC-26F87BEAC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7662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9631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965055" y="516256"/>
            <a:ext cx="2103121" cy="699135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2956" y="1064897"/>
            <a:ext cx="8907779" cy="644270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8994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01746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586D3-36A9-1F1B-0480-BE9F6DC92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438150"/>
            <a:ext cx="12619037" cy="15906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11D75A-FAD9-2069-0A11-F5F4A86377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8063" y="2017713"/>
            <a:ext cx="6189662" cy="989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4158D6-3079-688A-A197-D6223A48B9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08063" y="3006725"/>
            <a:ext cx="6189662" cy="442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3A8E81-A01E-1BC3-1084-50E629DB8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407275" y="2017713"/>
            <a:ext cx="6219825" cy="9890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255E27-BD5C-F28B-DDCD-C1480E98B3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7407275" y="3006725"/>
            <a:ext cx="6219825" cy="44211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ADB9714-652C-342B-5350-88C67BA500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B5A3A1-26AC-CA5F-B60A-4288170BA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53FC1F-1AFC-CFE4-5FDF-4AC77FBE4E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499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4E907-EBC0-F50F-7C0D-E5CA69309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42B26EC-58C8-C21C-8A20-2F6D48AF2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78D4EC-7D30-8274-1733-2B82E17CE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18C8E9-4E17-07F6-528B-1155E6AD9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741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8109BD-0713-C859-6F91-4CEA55C55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DEDFC7-1C71-B1CD-EA4E-8A95ADAAF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D454215-9B19-D6FC-0E3C-4603DB90E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498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7A706B-8885-02D8-2622-201BB3021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34560-76BE-1AA7-503A-F32D29DCB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9825" y="1184275"/>
            <a:ext cx="7407275" cy="5848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4A31A-1563-6625-D976-390BBA3169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1BE249-8775-AA2F-30CE-2A6644BF9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524C20-9C46-8A19-5C92-A9A8588C6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7F0FC-B243-3A7A-1902-4394C20FD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366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3BF175-2966-5B0B-51DE-FD35D2E689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063" y="549275"/>
            <a:ext cx="4718050" cy="19192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314FF6-C850-16FB-3A74-B36CF780D5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19825" y="1184275"/>
            <a:ext cx="7407275" cy="58483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81AC6B-0A0A-3738-1954-917DBC351A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08063" y="2468563"/>
            <a:ext cx="4718050" cy="45735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75A61B-0F0F-8E83-C70A-B5BD4150B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CBB62A-6543-302A-FC1B-B7FBC9CE5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5AC1DB-13BD-132A-280C-213EF8BA1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1326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image" Target="../media/image3.png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image" Target="../media/image5.png"/><Relationship Id="rId10" Type="http://schemas.openxmlformats.org/officeDocument/2006/relationships/slideLayout" Target="../slideLayouts/slideLayout34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B120B6-6E1B-5489-56E4-EF9FCA76A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E8371-61A9-8DA6-9008-17D0EF3B2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1FA54-DA73-E005-98A3-1D9A784BAB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08C88-5B1F-BF76-E88A-AAB3700F0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60FFB-A1D7-316A-3FA2-4D10F1317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904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63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B120B6-6E1B-5489-56E4-EF9FCA76A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6475" y="438150"/>
            <a:ext cx="12617450" cy="1590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EE8371-61A9-8DA6-9008-17D0EF3B22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06475" y="2190750"/>
            <a:ext cx="12617450" cy="522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51FA54-DA73-E005-98A3-1D9A784BAB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06475" y="7627938"/>
            <a:ext cx="3290888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A08C88-5B1F-BF76-E88A-AAB3700F07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638" y="7627938"/>
            <a:ext cx="4937125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360FFB-A1D7-316A-3FA2-4D10F13170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333038" y="7627938"/>
            <a:ext cx="3290887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106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3203623"/>
            <a:ext cx="4844414" cy="50259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3470817"/>
            <a:ext cx="1826894" cy="2838544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10330814" y="2011680"/>
            <a:ext cx="3383280" cy="338328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9599295" y="1"/>
            <a:ext cx="1924064" cy="136968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0330814" y="7315200"/>
            <a:ext cx="1192481" cy="9144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2525374" y="0"/>
            <a:ext cx="822960" cy="13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5334" y="543262"/>
            <a:ext cx="11285668" cy="1680636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23975" y="2463502"/>
            <a:ext cx="10735849" cy="50345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2186767" y="2148842"/>
            <a:ext cx="1188719" cy="36575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32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554F8CEB-537B-2046-88D1-DD2CB0E83E96}" type="datetimeFigureOut">
              <a:rPr lang="en-US" smtClean="0"/>
              <a:t>9/27/24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10741888" y="3870357"/>
            <a:ext cx="4631754" cy="36576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32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423049" y="354876"/>
            <a:ext cx="1005839" cy="92122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336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F8C3A-D28C-5E47-9E16-AD765D9CA4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883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  <p:sldLayoutId id="2147484272" r:id="rId12"/>
    <p:sldLayoutId id="2147484273" r:id="rId13"/>
    <p:sldLayoutId id="2147484274" r:id="rId14"/>
    <p:sldLayoutId id="2147484275" r:id="rId15"/>
    <p:sldLayoutId id="2147484276" r:id="rId16"/>
    <p:sldLayoutId id="2147484277" r:id="rId17"/>
    <p:sldLayoutId id="2147484278" r:id="rId18"/>
  </p:sldLayoutIdLst>
  <p:txStyles>
    <p:titleStyle>
      <a:lvl1pPr algn="l" defTabSz="548640" rtl="0" eaLnBrk="1" latinLnBrk="0" hangingPunct="1">
        <a:spcBef>
          <a:spcPct val="0"/>
        </a:spcBef>
        <a:buNone/>
        <a:defRPr sz="504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411480" indent="-41148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4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891540" indent="-34290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16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3716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92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9202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46888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301752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356616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411480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4663440" indent="-274320" algn="l" defTabSz="548640" rtl="0" eaLnBrk="1" latinLnBrk="0" hangingPunct="1">
        <a:spcBef>
          <a:spcPts val="12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8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image" Target="../media/image2.png"/><Relationship Id="rId7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.jpe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jpe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600FD683-0076-A88D-13E5-90BAC66E8E2C}"/>
              </a:ext>
            </a:extLst>
          </p:cNvPr>
          <p:cNvSpPr/>
          <p:nvPr/>
        </p:nvSpPr>
        <p:spPr>
          <a:xfrm>
            <a:off x="1336413" y="3449131"/>
            <a:ext cx="6480588" cy="72210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90042">
              <a:lnSpc>
                <a:spcPts val="2834"/>
              </a:lnSpc>
              <a:spcAft>
                <a:spcPts val="720"/>
              </a:spcAft>
            </a:pPr>
            <a:r>
              <a:rPr lang="en-US" sz="3110" b="1" kern="1200" dirty="0">
                <a:latin typeface="+mn-lt"/>
                <a:ea typeface="adonis-web" pitchFamily="34" charset="-122"/>
                <a:cs typeface="+mn-cs"/>
              </a:rPr>
              <a:t>Maturing SDLC at a Fortune 500 Company based on OWASP SAMM: Successes and Pitfalls</a:t>
            </a:r>
            <a:endParaRPr lang="en-US" sz="3600" dirty="0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6903B800-901B-A7D5-BFD5-392A4326F7BE}"/>
              </a:ext>
            </a:extLst>
          </p:cNvPr>
          <p:cNvSpPr/>
          <p:nvPr/>
        </p:nvSpPr>
        <p:spPr>
          <a:xfrm>
            <a:off x="1336412" y="5745621"/>
            <a:ext cx="6480588" cy="2888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90042">
              <a:lnSpc>
                <a:spcPts val="2267"/>
              </a:lnSpc>
              <a:spcAft>
                <a:spcPts val="720"/>
              </a:spcAft>
            </a:pPr>
            <a:r>
              <a:rPr lang="en-US" sz="2765" kern="1200" dirty="0">
                <a:latin typeface="+mn-lt"/>
                <a:ea typeface="adonis-web" pitchFamily="34" charset="-122"/>
                <a:cs typeface="+mn-cs"/>
              </a:rPr>
              <a:t>Sunny Sharma - </a:t>
            </a:r>
            <a:r>
              <a:rPr lang="en-US" sz="2765" kern="1200">
                <a:latin typeface="+mn-lt"/>
                <a:ea typeface="adonis-web" pitchFamily="34" charset="-122"/>
                <a:cs typeface="+mn-cs"/>
              </a:rPr>
              <a:t>Zebra Technologies</a:t>
            </a:r>
            <a:endParaRPr lang="en-US" sz="3200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997F870-C176-EBFF-AC7D-ED7BEDFE8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8893" y="-2970"/>
            <a:ext cx="6480588" cy="8215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WASP Global AppSec San Francisco 2024 Tickets, Mon, Sep 23, 2024 at 9:00  AM | Eventbrite">
            <a:extLst>
              <a:ext uri="{FF2B5EF4-FFF2-40B4-BE49-F238E27FC236}">
                <a16:creationId xmlns:a16="http://schemas.microsoft.com/office/drawing/2014/main" id="{16E5D211-0BFF-56A5-C6FD-578E726AC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70"/>
            <a:ext cx="5605153" cy="2802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817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/>
          <p:nvPr/>
        </p:nvSpPr>
        <p:spPr>
          <a:xfrm>
            <a:off x="1345371" y="1778480"/>
            <a:ext cx="8065547" cy="57764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86384">
              <a:lnSpc>
                <a:spcPts val="4274"/>
              </a:lnSpc>
              <a:spcAft>
                <a:spcPts val="600"/>
              </a:spcAft>
            </a:pPr>
            <a:r>
              <a:rPr lang="en-US" sz="4800" b="1" kern="1200" dirty="0">
                <a:solidFill>
                  <a:srgbClr val="F5F0F0"/>
                </a:solidFill>
                <a:latin typeface="adonis-web" pitchFamily="34" charset="0"/>
                <a:ea typeface="adonis-web" pitchFamily="34" charset="-122"/>
                <a:cs typeface="+mn-cs"/>
              </a:rPr>
              <a:t>Initial Challenges and Solutions</a:t>
            </a:r>
            <a:endParaRPr lang="en-US" sz="4800" b="1" dirty="0"/>
          </a:p>
        </p:txBody>
      </p:sp>
      <p:sp>
        <p:nvSpPr>
          <p:cNvPr id="6" name="Shape 2"/>
          <p:cNvSpPr/>
          <p:nvPr/>
        </p:nvSpPr>
        <p:spPr>
          <a:xfrm>
            <a:off x="1345371" y="3323954"/>
            <a:ext cx="433284" cy="433284"/>
          </a:xfrm>
          <a:prstGeom prst="roundRect">
            <a:avLst>
              <a:gd name="adj" fmla="val 2000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3"/>
          <p:cNvSpPr/>
          <p:nvPr/>
        </p:nvSpPr>
        <p:spPr>
          <a:xfrm>
            <a:off x="1490246" y="3409290"/>
            <a:ext cx="143431" cy="2626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786384">
              <a:lnSpc>
                <a:spcPts val="2052"/>
              </a:lnSpc>
              <a:spcAft>
                <a:spcPts val="600"/>
              </a:spcAft>
            </a:pPr>
            <a:r>
              <a:rPr lang="en-US" sz="205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1</a:t>
            </a:r>
            <a:endParaRPr lang="en-US" sz="2386"/>
          </a:p>
        </p:txBody>
      </p:sp>
      <p:sp>
        <p:nvSpPr>
          <p:cNvPr id="8" name="Text 4"/>
          <p:cNvSpPr/>
          <p:nvPr/>
        </p:nvSpPr>
        <p:spPr>
          <a:xfrm>
            <a:off x="1971203" y="3323954"/>
            <a:ext cx="2188297" cy="27355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86384">
              <a:lnSpc>
                <a:spcPts val="2137"/>
              </a:lnSpc>
              <a:spcAft>
                <a:spcPts val="600"/>
              </a:spcAft>
            </a:pPr>
            <a:r>
              <a:rPr lang="en-US" sz="2150" b="1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Skepticism</a:t>
            </a:r>
            <a:endParaRPr lang="en-US" sz="2500" b="1" dirty="0"/>
          </a:p>
        </p:txBody>
      </p:sp>
      <p:sp>
        <p:nvSpPr>
          <p:cNvPr id="9" name="Text 5"/>
          <p:cNvSpPr/>
          <p:nvPr/>
        </p:nvSpPr>
        <p:spPr>
          <a:xfrm>
            <a:off x="1971203" y="3712970"/>
            <a:ext cx="3310667" cy="5776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86384">
              <a:lnSpc>
                <a:spcPts val="2257"/>
              </a:lnSpc>
              <a:spcAft>
                <a:spcPts val="600"/>
              </a:spcAft>
            </a:pPr>
            <a:r>
              <a:rPr lang="en-US" sz="1892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Some BU leads questioned SAMM's uniqueness.</a:t>
            </a:r>
            <a:endParaRPr lang="en-US" sz="2200" dirty="0"/>
          </a:p>
        </p:txBody>
      </p:sp>
      <p:sp>
        <p:nvSpPr>
          <p:cNvPr id="10" name="Shape 6"/>
          <p:cNvSpPr/>
          <p:nvPr/>
        </p:nvSpPr>
        <p:spPr>
          <a:xfrm>
            <a:off x="5474418" y="3323954"/>
            <a:ext cx="433284" cy="433284"/>
          </a:xfrm>
          <a:prstGeom prst="roundRect">
            <a:avLst>
              <a:gd name="adj" fmla="val 2000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7"/>
          <p:cNvSpPr/>
          <p:nvPr/>
        </p:nvSpPr>
        <p:spPr>
          <a:xfrm>
            <a:off x="5619294" y="3409290"/>
            <a:ext cx="143431" cy="2626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786384">
              <a:lnSpc>
                <a:spcPts val="2052"/>
              </a:lnSpc>
              <a:spcAft>
                <a:spcPts val="600"/>
              </a:spcAft>
            </a:pPr>
            <a:r>
              <a:rPr lang="en-US" sz="205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2</a:t>
            </a:r>
            <a:endParaRPr lang="en-US" sz="2386"/>
          </a:p>
        </p:txBody>
      </p:sp>
      <p:sp>
        <p:nvSpPr>
          <p:cNvPr id="12" name="Text 8"/>
          <p:cNvSpPr/>
          <p:nvPr/>
        </p:nvSpPr>
        <p:spPr>
          <a:xfrm>
            <a:off x="6100251" y="3323954"/>
            <a:ext cx="2324608" cy="27355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86384">
              <a:lnSpc>
                <a:spcPts val="2137"/>
              </a:lnSpc>
              <a:spcAft>
                <a:spcPts val="600"/>
              </a:spcAft>
            </a:pPr>
            <a:r>
              <a:rPr lang="en-US" sz="2150" b="1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Interpretation Difficulties</a:t>
            </a:r>
            <a:endParaRPr lang="en-US" sz="2500" b="1" dirty="0"/>
          </a:p>
        </p:txBody>
      </p:sp>
      <p:sp>
        <p:nvSpPr>
          <p:cNvPr id="13" name="Text 9"/>
          <p:cNvSpPr/>
          <p:nvPr/>
        </p:nvSpPr>
        <p:spPr>
          <a:xfrm>
            <a:off x="6100251" y="3712970"/>
            <a:ext cx="3310667" cy="86646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86384">
              <a:lnSpc>
                <a:spcPts val="2257"/>
              </a:lnSpc>
              <a:spcAft>
                <a:spcPts val="600"/>
              </a:spcAft>
            </a:pPr>
            <a:r>
              <a:rPr lang="en-US" sz="189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Understanding SAMM activities and criteria was challenging, especially for embedded and delivered software teams.</a:t>
            </a:r>
            <a:endParaRPr lang="en-US" sz="2200"/>
          </a:p>
        </p:txBody>
      </p:sp>
      <p:sp>
        <p:nvSpPr>
          <p:cNvPr id="14" name="Shape 10"/>
          <p:cNvSpPr/>
          <p:nvPr/>
        </p:nvSpPr>
        <p:spPr>
          <a:xfrm>
            <a:off x="1345371" y="4988574"/>
            <a:ext cx="433284" cy="433284"/>
          </a:xfrm>
          <a:prstGeom prst="roundRect">
            <a:avLst>
              <a:gd name="adj" fmla="val 2000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1"/>
          <p:cNvSpPr/>
          <p:nvPr/>
        </p:nvSpPr>
        <p:spPr>
          <a:xfrm>
            <a:off x="1490246" y="5073910"/>
            <a:ext cx="143431" cy="2626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786384">
              <a:lnSpc>
                <a:spcPts val="2052"/>
              </a:lnSpc>
              <a:spcAft>
                <a:spcPts val="600"/>
              </a:spcAft>
            </a:pPr>
            <a:r>
              <a:rPr lang="en-US" sz="205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3</a:t>
            </a:r>
            <a:endParaRPr lang="en-US" sz="2386"/>
          </a:p>
        </p:txBody>
      </p:sp>
      <p:sp>
        <p:nvSpPr>
          <p:cNvPr id="16" name="Text 12"/>
          <p:cNvSpPr/>
          <p:nvPr/>
        </p:nvSpPr>
        <p:spPr>
          <a:xfrm>
            <a:off x="1971203" y="4988574"/>
            <a:ext cx="2553168" cy="27355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86384">
              <a:lnSpc>
                <a:spcPts val="2137"/>
              </a:lnSpc>
              <a:spcAft>
                <a:spcPts val="600"/>
              </a:spcAft>
            </a:pPr>
            <a:r>
              <a:rPr lang="en-US" sz="2150" b="1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Cross-Functional Alignment</a:t>
            </a:r>
            <a:endParaRPr lang="en-US" sz="2500" b="1" dirty="0"/>
          </a:p>
        </p:txBody>
      </p:sp>
      <p:sp>
        <p:nvSpPr>
          <p:cNvPr id="17" name="Text 13"/>
          <p:cNvSpPr/>
          <p:nvPr/>
        </p:nvSpPr>
        <p:spPr>
          <a:xfrm>
            <a:off x="1971203" y="5377591"/>
            <a:ext cx="7439715" cy="5776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86384">
              <a:lnSpc>
                <a:spcPts val="2257"/>
              </a:lnSpc>
              <a:spcAft>
                <a:spcPts val="600"/>
              </a:spcAft>
            </a:pPr>
            <a:r>
              <a:rPr lang="en-US" sz="1892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Addressing governance and operations, which transcended BU boundaries, required a coordinated approach.</a:t>
            </a:r>
            <a:endParaRPr lang="en-US" sz="2200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A5495A19-E063-4BCB-E8D4-851974846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225" y="-513"/>
            <a:ext cx="4702175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548640" y="1516929"/>
            <a:ext cx="9889000" cy="89020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7008"/>
              </a:lnSpc>
              <a:spcAft>
                <a:spcPts val="600"/>
              </a:spcAft>
            </a:pPr>
            <a:r>
              <a:rPr lang="en-US" sz="4800" b="1" kern="1200" dirty="0">
                <a:solidFill>
                  <a:srgbClr val="F5F0F0"/>
                </a:solidFill>
                <a:latin typeface="adonis-web" pitchFamily="34" charset="0"/>
                <a:ea typeface="adonis-web" pitchFamily="34" charset="-122"/>
                <a:cs typeface="+mn-cs"/>
              </a:rPr>
              <a:t>Benefits of Open Communication</a:t>
            </a:r>
            <a:endParaRPr lang="en-US" sz="4800" b="1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48640" y="3303270"/>
            <a:ext cx="783403" cy="783402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548640" y="4400032"/>
            <a:ext cx="3561329" cy="44518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3525" b="1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Common Language</a:t>
            </a:r>
            <a:endParaRPr lang="en-US" sz="2500" b="1" dirty="0"/>
          </a:p>
        </p:txBody>
      </p:sp>
      <p:sp>
        <p:nvSpPr>
          <p:cNvPr id="7" name="Text 3"/>
          <p:cNvSpPr/>
          <p:nvPr/>
        </p:nvSpPr>
        <p:spPr>
          <a:xfrm>
            <a:off x="548640" y="5033135"/>
            <a:ext cx="4197623" cy="14101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89304">
              <a:lnSpc>
                <a:spcPts val="3700"/>
              </a:lnSpc>
              <a:spcAft>
                <a:spcPts val="600"/>
              </a:spcAft>
            </a:pPr>
            <a:r>
              <a:rPr lang="en-US" sz="2820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Discussions fostered a shared understanding of SAMM's objectives.</a:t>
            </a:r>
            <a:endParaRPr lang="en-US" sz="200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216304" y="3303270"/>
            <a:ext cx="783403" cy="783402"/>
          </a:xfrm>
          <a:prstGeom prst="rect">
            <a:avLst/>
          </a:prstGeom>
        </p:spPr>
      </p:pic>
      <p:sp>
        <p:nvSpPr>
          <p:cNvPr id="9" name="Text 4"/>
          <p:cNvSpPr/>
          <p:nvPr/>
        </p:nvSpPr>
        <p:spPr>
          <a:xfrm>
            <a:off x="5216304" y="4400032"/>
            <a:ext cx="3561329" cy="44518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3525" b="1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Buy-In</a:t>
            </a:r>
            <a:endParaRPr lang="en-US" sz="2500" b="1" dirty="0"/>
          </a:p>
        </p:txBody>
      </p:sp>
      <p:sp>
        <p:nvSpPr>
          <p:cNvPr id="10" name="Text 5"/>
          <p:cNvSpPr/>
          <p:nvPr/>
        </p:nvSpPr>
        <p:spPr>
          <a:xfrm>
            <a:off x="5216304" y="5033135"/>
            <a:ext cx="4197623" cy="940082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89304">
              <a:lnSpc>
                <a:spcPts val="3700"/>
              </a:lnSpc>
              <a:spcAft>
                <a:spcPts val="600"/>
              </a:spcAft>
            </a:pPr>
            <a:r>
              <a:rPr lang="en-US" sz="2820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Open dialogue secured buy-in from different teams.</a:t>
            </a:r>
            <a:endParaRPr lang="en-US" sz="2000"/>
          </a:p>
        </p:txBody>
      </p:sp>
      <p:pic>
        <p:nvPicPr>
          <p:cNvPr id="11" name="Image 3" descr="preencoded.png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883969" y="3303270"/>
            <a:ext cx="783403" cy="783402"/>
          </a:xfrm>
          <a:prstGeom prst="rect">
            <a:avLst/>
          </a:prstGeom>
        </p:spPr>
      </p:pic>
      <p:sp>
        <p:nvSpPr>
          <p:cNvPr id="12" name="Text 6"/>
          <p:cNvSpPr/>
          <p:nvPr/>
        </p:nvSpPr>
        <p:spPr>
          <a:xfrm>
            <a:off x="9883969" y="4400032"/>
            <a:ext cx="3561329" cy="44518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3525" b="1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Increased Awareness</a:t>
            </a:r>
            <a:endParaRPr lang="en-US" sz="2500" b="1" dirty="0"/>
          </a:p>
        </p:txBody>
      </p:sp>
      <p:sp>
        <p:nvSpPr>
          <p:cNvPr id="13" name="Text 7"/>
          <p:cNvSpPr/>
          <p:nvPr/>
        </p:nvSpPr>
        <p:spPr>
          <a:xfrm>
            <a:off x="9883969" y="5033135"/>
            <a:ext cx="4197791" cy="141012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89304">
              <a:lnSpc>
                <a:spcPts val="3700"/>
              </a:lnSpc>
              <a:spcAft>
                <a:spcPts val="600"/>
              </a:spcAft>
            </a:pPr>
            <a:r>
              <a:rPr lang="en-US" sz="2820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Discussions on strategy, metrics, risk, and training raised awareness.</a:t>
            </a:r>
            <a:endParaRPr lang="en-US" sz="2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DD18C5EE-0B00-F001-181A-3A25C7F6B9DE}"/>
              </a:ext>
            </a:extLst>
          </p:cNvPr>
          <p:cNvSpPr/>
          <p:nvPr/>
        </p:nvSpPr>
        <p:spPr>
          <a:xfrm>
            <a:off x="3726493" y="6387248"/>
            <a:ext cx="7177414" cy="946748"/>
          </a:xfrm>
          <a:prstGeom prst="rect">
            <a:avLst/>
          </a:prstGeom>
          <a:noFill/>
        </p:spPr>
        <p:txBody>
          <a:bodyPr vert="horz" lIns="91440" tIns="45720" rIns="91440" bIns="45720" rtlCol="0" anchor="t">
            <a:normAutofit/>
          </a:bodyPr>
          <a:lstStyle/>
          <a:p>
            <a:pPr defTabSz="978408">
              <a:lnSpc>
                <a:spcPct val="90000"/>
              </a:lnSpc>
              <a:spcBef>
                <a:spcPct val="0"/>
              </a:spcBef>
              <a:spcAft>
                <a:spcPts val="642"/>
              </a:spcAft>
            </a:pPr>
            <a:r>
              <a:rPr lang="en-US" sz="5570" b="1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</a:rPr>
              <a:t>The Gamification Effect</a:t>
            </a:r>
          </a:p>
        </p:txBody>
      </p:sp>
      <p:pic>
        <p:nvPicPr>
          <p:cNvPr id="3" name="Image 1" descr="preencoded.png">
            <a:extLst>
              <a:ext uri="{FF2B5EF4-FFF2-40B4-BE49-F238E27FC236}">
                <a16:creationId xmlns:a16="http://schemas.microsoft.com/office/drawing/2014/main" id="{B0688C69-2C23-034C-6BFF-4F5129842C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039" y="548640"/>
            <a:ext cx="5848147" cy="3614381"/>
          </a:xfrm>
          <a:prstGeom prst="rect">
            <a:avLst/>
          </a:prstGeom>
        </p:spPr>
      </p:pic>
      <p:sp>
        <p:nvSpPr>
          <p:cNvPr id="4" name="Text 2">
            <a:extLst>
              <a:ext uri="{FF2B5EF4-FFF2-40B4-BE49-F238E27FC236}">
                <a16:creationId xmlns:a16="http://schemas.microsoft.com/office/drawing/2014/main" id="{F4B187B1-E953-402A-AEB2-4A28F8E1969F}"/>
              </a:ext>
            </a:extLst>
          </p:cNvPr>
          <p:cNvSpPr/>
          <p:nvPr/>
        </p:nvSpPr>
        <p:spPr>
          <a:xfrm>
            <a:off x="775365" y="4269096"/>
            <a:ext cx="2499051" cy="31239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900135">
              <a:lnSpc>
                <a:spcPts val="2446"/>
              </a:lnSpc>
              <a:spcAft>
                <a:spcPts val="642"/>
              </a:spcAft>
            </a:pPr>
            <a:r>
              <a:rPr lang="en-US" sz="2461" b="1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Public Display</a:t>
            </a:r>
            <a:endParaRPr lang="en-US" sz="2500" b="1" dirty="0"/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447088B5-C3F8-180E-46A9-E7D5C0456A18}"/>
              </a:ext>
            </a:extLst>
          </p:cNvPr>
          <p:cNvSpPr/>
          <p:nvPr/>
        </p:nvSpPr>
        <p:spPr>
          <a:xfrm>
            <a:off x="775365" y="4713356"/>
            <a:ext cx="4583304" cy="6596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900135">
              <a:lnSpc>
                <a:spcPts val="2583"/>
              </a:lnSpc>
              <a:spcAft>
                <a:spcPts val="642"/>
              </a:spcAft>
            </a:pPr>
            <a:r>
              <a:rPr lang="en-US" sz="1969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Publishing SAMM scores on a corporate dashboard increased awareness.</a:t>
            </a:r>
            <a:endParaRPr lang="en-US" sz="2000"/>
          </a:p>
        </p:txBody>
      </p:sp>
      <p:pic>
        <p:nvPicPr>
          <p:cNvPr id="6" name="Image 2" descr="preencoded.png">
            <a:extLst>
              <a:ext uri="{FF2B5EF4-FFF2-40B4-BE49-F238E27FC236}">
                <a16:creationId xmlns:a16="http://schemas.microsoft.com/office/drawing/2014/main" id="{AB02C9B3-2504-E5F7-4319-E8987A15D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2140" y="548639"/>
            <a:ext cx="5848147" cy="3614381"/>
          </a:xfrm>
          <a:prstGeom prst="rect">
            <a:avLst/>
          </a:prstGeom>
        </p:spPr>
      </p:pic>
      <p:sp>
        <p:nvSpPr>
          <p:cNvPr id="7" name="Text 4">
            <a:extLst>
              <a:ext uri="{FF2B5EF4-FFF2-40B4-BE49-F238E27FC236}">
                <a16:creationId xmlns:a16="http://schemas.microsoft.com/office/drawing/2014/main" id="{79550EBE-F0DD-91A0-7351-04921A7CEA4A}"/>
              </a:ext>
            </a:extLst>
          </p:cNvPr>
          <p:cNvSpPr/>
          <p:nvPr/>
        </p:nvSpPr>
        <p:spPr>
          <a:xfrm>
            <a:off x="6667560" y="4269095"/>
            <a:ext cx="2499051" cy="31239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900135">
              <a:lnSpc>
                <a:spcPts val="2446"/>
              </a:lnSpc>
              <a:spcAft>
                <a:spcPts val="642"/>
              </a:spcAft>
            </a:pPr>
            <a:r>
              <a:rPr lang="en-US" sz="2461" b="1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Friendly Competition</a:t>
            </a:r>
            <a:endParaRPr lang="en-US" sz="2500" b="1" dirty="0"/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83C001F3-600D-81EB-E613-356D49D42A43}"/>
              </a:ext>
            </a:extLst>
          </p:cNvPr>
          <p:cNvSpPr/>
          <p:nvPr/>
        </p:nvSpPr>
        <p:spPr>
          <a:xfrm>
            <a:off x="6667560" y="4713355"/>
            <a:ext cx="4583304" cy="65967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900135">
              <a:lnSpc>
                <a:spcPts val="2583"/>
              </a:lnSpc>
              <a:spcAft>
                <a:spcPts val="642"/>
              </a:spcAft>
            </a:pPr>
            <a:r>
              <a:rPr lang="en-US" sz="1969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Dashboards sparked unofficial competition among BUs to achieve higher scores.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3817839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Picture 132">
            <a:extLst>
              <a:ext uri="{FF2B5EF4-FFF2-40B4-BE49-F238E27FC236}">
                <a16:creationId xmlns:a16="http://schemas.microsoft.com/office/drawing/2014/main" id="{B92096A1-6AC3-46FB-979A-18F4AE8B94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3203622"/>
            <a:ext cx="4844414" cy="5025978"/>
          </a:xfrm>
          <a:prstGeom prst="rect">
            <a:avLst/>
          </a:prstGeom>
        </p:spPr>
      </p:pic>
      <p:pic>
        <p:nvPicPr>
          <p:cNvPr id="134" name="Picture 133">
            <a:extLst>
              <a:ext uri="{FF2B5EF4-FFF2-40B4-BE49-F238E27FC236}">
                <a16:creationId xmlns:a16="http://schemas.microsoft.com/office/drawing/2014/main" id="{F728CD29-58B3-4F21-B30F-28798953D7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3470816"/>
            <a:ext cx="1826894" cy="2838544"/>
          </a:xfrm>
          <a:prstGeom prst="rect">
            <a:avLst/>
          </a:prstGeom>
        </p:spPr>
      </p:pic>
      <p:sp>
        <p:nvSpPr>
          <p:cNvPr id="135" name="Oval 134">
            <a:extLst>
              <a:ext uri="{FF2B5EF4-FFF2-40B4-BE49-F238E27FC236}">
                <a16:creationId xmlns:a16="http://schemas.microsoft.com/office/drawing/2014/main" id="{74E4178E-1E41-4E39-8171-5EEC297F4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0814" y="2011680"/>
            <a:ext cx="3383280" cy="338328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36" name="Picture 135">
            <a:extLst>
              <a:ext uri="{FF2B5EF4-FFF2-40B4-BE49-F238E27FC236}">
                <a16:creationId xmlns:a16="http://schemas.microsoft.com/office/drawing/2014/main" id="{5ED4CF93-A4AC-4FA3-BE1C-E27B351DF7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9599294" y="0"/>
            <a:ext cx="1924064" cy="1369688"/>
          </a:xfrm>
          <a:prstGeom prst="rect">
            <a:avLst/>
          </a:prstGeom>
        </p:spPr>
      </p:pic>
      <p:pic>
        <p:nvPicPr>
          <p:cNvPr id="137" name="Picture 136">
            <a:extLst>
              <a:ext uri="{FF2B5EF4-FFF2-40B4-BE49-F238E27FC236}">
                <a16:creationId xmlns:a16="http://schemas.microsoft.com/office/drawing/2014/main" id="{4150C84B-F28C-46CF-A2DB-070F524044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0330814" y="7315200"/>
            <a:ext cx="1192481" cy="914400"/>
          </a:xfrm>
          <a:prstGeom prst="rect">
            <a:avLst/>
          </a:prstGeom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0421F718-8F86-42C4-86D6-42E6DB5974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25374" y="0"/>
            <a:ext cx="822960" cy="13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E0709BFD-D71C-6EFE-D818-9B429A8992A7}"/>
              </a:ext>
            </a:extLst>
          </p:cNvPr>
          <p:cNvSpPr/>
          <p:nvPr/>
        </p:nvSpPr>
        <p:spPr>
          <a:xfrm>
            <a:off x="8090533" y="1737360"/>
            <a:ext cx="5762624" cy="39954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6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Prioritizing Security Initiatives Across Business Units</a:t>
            </a: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5BDE7FC0-4F86-5BF6-5D0A-7E978815EDE3}"/>
              </a:ext>
            </a:extLst>
          </p:cNvPr>
          <p:cNvSpPr/>
          <p:nvPr/>
        </p:nvSpPr>
        <p:spPr>
          <a:xfrm>
            <a:off x="8090533" y="5732854"/>
            <a:ext cx="5762624" cy="176522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cap="all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Everyone wants to be NUMBER ONE! </a:t>
            </a:r>
            <a:br>
              <a:rPr lang="en-US" sz="2000" cap="all">
                <a:solidFill>
                  <a:schemeClr val="accent1"/>
                </a:solidFill>
                <a:latin typeface="+mj-lt"/>
                <a:ea typeface="+mj-ea"/>
                <a:cs typeface="+mj-cs"/>
              </a:rPr>
            </a:br>
            <a:r>
              <a:rPr lang="en-US" sz="2000" cap="all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But with this comes some concerns ……</a:t>
            </a:r>
          </a:p>
        </p:txBody>
      </p:sp>
      <p:pic>
        <p:nvPicPr>
          <p:cNvPr id="6" name="Image 1" descr="preencoded.png">
            <a:extLst>
              <a:ext uri="{FF2B5EF4-FFF2-40B4-BE49-F238E27FC236}">
                <a16:creationId xmlns:a16="http://schemas.microsoft.com/office/drawing/2014/main" id="{83FEABAC-58C5-D1D7-4367-0CFA30EB74C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7872" r="-2" b="44525"/>
          <a:stretch/>
        </p:blipFill>
        <p:spPr>
          <a:xfrm>
            <a:off x="-1" y="-1"/>
            <a:ext cx="7304445" cy="4114801"/>
          </a:xfrm>
          <a:prstGeom prst="rect">
            <a:avLst/>
          </a:prstGeom>
        </p:spPr>
      </p:pic>
      <p:pic>
        <p:nvPicPr>
          <p:cNvPr id="8" name="Image 2" descr="preencoded.png">
            <a:extLst>
              <a:ext uri="{FF2B5EF4-FFF2-40B4-BE49-F238E27FC236}">
                <a16:creationId xmlns:a16="http://schemas.microsoft.com/office/drawing/2014/main" id="{5AF6E1BF-3719-E6CF-AF25-C8A0DC2326C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r="576" b="-1"/>
          <a:stretch/>
        </p:blipFill>
        <p:spPr>
          <a:xfrm>
            <a:off x="8846" y="4114798"/>
            <a:ext cx="7304446" cy="4114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9179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548640" y="1540227"/>
            <a:ext cx="10277787" cy="8889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0160">
              <a:lnSpc>
                <a:spcPts val="6958"/>
              </a:lnSpc>
              <a:spcAft>
                <a:spcPts val="600"/>
              </a:spcAft>
            </a:pPr>
            <a:r>
              <a:rPr lang="en-US" sz="5566" b="1" kern="1200" dirty="0">
                <a:solidFill>
                  <a:srgbClr val="F5F0F0"/>
                </a:solidFill>
                <a:latin typeface="adonis-web" pitchFamily="34" charset="0"/>
                <a:ea typeface="adonis-web" pitchFamily="34" charset="-122"/>
                <a:cs typeface="+mn-cs"/>
              </a:rPr>
              <a:t>Addressing Gamification Concerns</a:t>
            </a:r>
            <a:endParaRPr lang="en-US" sz="3976" b="1" dirty="0"/>
          </a:p>
        </p:txBody>
      </p:sp>
      <p:sp>
        <p:nvSpPr>
          <p:cNvPr id="5" name="Text 2"/>
          <p:cNvSpPr/>
          <p:nvPr/>
        </p:nvSpPr>
        <p:spPr>
          <a:xfrm>
            <a:off x="548640" y="3855330"/>
            <a:ext cx="3556166" cy="44454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0160">
              <a:lnSpc>
                <a:spcPts val="3479"/>
              </a:lnSpc>
              <a:spcAft>
                <a:spcPts val="600"/>
              </a:spcAft>
            </a:pPr>
            <a:r>
              <a:rPr lang="en-US" sz="3500" b="1" kern="1200" dirty="0">
                <a:solidFill>
                  <a:srgbClr val="F5F0F0"/>
                </a:solidFill>
                <a:latin typeface="adonis-web" pitchFamily="34" charset="0"/>
                <a:ea typeface="adonis-web" pitchFamily="34" charset="-122"/>
                <a:cs typeface="+mn-cs"/>
              </a:rPr>
              <a:t>Potential Drawback</a:t>
            </a:r>
            <a:endParaRPr lang="en-US" sz="2500" b="1" dirty="0"/>
          </a:p>
        </p:txBody>
      </p:sp>
      <p:sp>
        <p:nvSpPr>
          <p:cNvPr id="6" name="Text 3"/>
          <p:cNvSpPr/>
          <p:nvPr/>
        </p:nvSpPr>
        <p:spPr>
          <a:xfrm>
            <a:off x="548640" y="4612778"/>
            <a:ext cx="3995007" cy="140807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80160">
              <a:lnSpc>
                <a:spcPts val="3674"/>
              </a:lnSpc>
              <a:spcAft>
                <a:spcPts val="600"/>
              </a:spcAft>
            </a:pPr>
            <a:r>
              <a:rPr lang="en-US" sz="2800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Focusing solely on scores could divert resources from risk-based improvements.</a:t>
            </a:r>
            <a:endParaRPr lang="en-US" sz="2000"/>
          </a:p>
        </p:txBody>
      </p:sp>
      <p:sp>
        <p:nvSpPr>
          <p:cNvPr id="7" name="Text 4"/>
          <p:cNvSpPr/>
          <p:nvPr/>
        </p:nvSpPr>
        <p:spPr>
          <a:xfrm>
            <a:off x="5289699" y="3631360"/>
            <a:ext cx="4493479" cy="88908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80160">
              <a:lnSpc>
                <a:spcPts val="3479"/>
              </a:lnSpc>
              <a:spcAft>
                <a:spcPts val="600"/>
              </a:spcAft>
            </a:pPr>
            <a:r>
              <a:rPr lang="en-US" sz="3500" b="1" kern="1200" dirty="0">
                <a:solidFill>
                  <a:srgbClr val="F5F0F0"/>
                </a:solidFill>
                <a:latin typeface="adonis-web" pitchFamily="34" charset="0"/>
                <a:ea typeface="adonis-web" pitchFamily="34" charset="-122"/>
                <a:cs typeface="+mn-cs"/>
              </a:rPr>
              <a:t>Addressing Control Weights:  Shift in Focus</a:t>
            </a:r>
            <a:endParaRPr lang="en-US" sz="2500" b="1" dirty="0"/>
          </a:p>
        </p:txBody>
      </p:sp>
      <p:sp>
        <p:nvSpPr>
          <p:cNvPr id="8" name="Text 5"/>
          <p:cNvSpPr/>
          <p:nvPr/>
        </p:nvSpPr>
        <p:spPr>
          <a:xfrm>
            <a:off x="5317696" y="4637372"/>
            <a:ext cx="3995007" cy="140807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80160">
              <a:lnSpc>
                <a:spcPts val="3674"/>
              </a:lnSpc>
              <a:spcAft>
                <a:spcPts val="600"/>
              </a:spcAft>
            </a:pPr>
            <a:r>
              <a:rPr lang="en-US" sz="2800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Zebra transitioned from absolute SAMM scores to a "percentage to target" metric.</a:t>
            </a:r>
            <a:endParaRPr lang="en-US" sz="2000"/>
          </a:p>
        </p:txBody>
      </p:sp>
      <p:sp>
        <p:nvSpPr>
          <p:cNvPr id="9" name="Text 6"/>
          <p:cNvSpPr/>
          <p:nvPr/>
        </p:nvSpPr>
        <p:spPr>
          <a:xfrm>
            <a:off x="10086753" y="3855330"/>
            <a:ext cx="3556166" cy="44454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0160">
              <a:lnSpc>
                <a:spcPts val="3479"/>
              </a:lnSpc>
              <a:spcAft>
                <a:spcPts val="600"/>
              </a:spcAft>
            </a:pPr>
            <a:r>
              <a:rPr lang="en-US" sz="3500" b="1" kern="1200" dirty="0">
                <a:solidFill>
                  <a:srgbClr val="F5F0F0"/>
                </a:solidFill>
                <a:latin typeface="adonis-web" pitchFamily="34" charset="0"/>
                <a:ea typeface="adonis-web" pitchFamily="34" charset="-122"/>
                <a:cs typeface="+mn-cs"/>
              </a:rPr>
              <a:t>External Validation</a:t>
            </a:r>
            <a:endParaRPr lang="en-US" sz="2500" b="1" dirty="0"/>
          </a:p>
        </p:txBody>
      </p:sp>
      <p:sp>
        <p:nvSpPr>
          <p:cNvPr id="10" name="Text 7"/>
          <p:cNvSpPr/>
          <p:nvPr/>
        </p:nvSpPr>
        <p:spPr>
          <a:xfrm>
            <a:off x="10086753" y="4612778"/>
            <a:ext cx="3995007" cy="140807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80160">
              <a:lnSpc>
                <a:spcPts val="3674"/>
              </a:lnSpc>
              <a:spcAft>
                <a:spcPts val="600"/>
              </a:spcAft>
            </a:pPr>
            <a:r>
              <a:rPr lang="en-US" sz="2800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External SAMM practitioners were engaged to ensure score objectivity.</a:t>
            </a:r>
            <a:endParaRPr lang="en-US" sz="200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7C93A2A1-5E9A-75AE-1BD8-AA4AE8E409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0308" y="6130441"/>
            <a:ext cx="1870364" cy="187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2E41456B-4B2F-EEDA-D7F0-E0895AD9B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2338" y="6130441"/>
            <a:ext cx="1870365" cy="187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E7FD3BD1-9512-8ABE-271A-CA094CE3D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72186" y="6130442"/>
            <a:ext cx="1870364" cy="1870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1554761" y="548640"/>
            <a:ext cx="5439306" cy="75844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097280">
              <a:lnSpc>
                <a:spcPts val="5964"/>
              </a:lnSpc>
              <a:spcAft>
                <a:spcPts val="600"/>
              </a:spcAft>
            </a:pPr>
            <a:r>
              <a:rPr lang="en-US" sz="4771" b="1" kern="1200" dirty="0">
                <a:solidFill>
                  <a:srgbClr val="F5F0F0"/>
                </a:solidFill>
                <a:latin typeface="adonis-web" pitchFamily="34" charset="0"/>
                <a:ea typeface="adonis-web" pitchFamily="34" charset="-122"/>
                <a:cs typeface="+mn-cs"/>
              </a:rPr>
              <a:t>Overall Performance</a:t>
            </a:r>
            <a:endParaRPr lang="en-US" sz="3976" b="1" dirty="0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76972" y="1607400"/>
            <a:ext cx="1794884" cy="76760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4183203" y="1824303"/>
            <a:ext cx="182279" cy="5006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1097280">
              <a:lnSpc>
                <a:spcPts val="3937"/>
              </a:lnSpc>
              <a:spcAft>
                <a:spcPts val="600"/>
              </a:spcAft>
            </a:pPr>
            <a:r>
              <a:rPr lang="en-US" sz="2640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1</a:t>
            </a:r>
            <a:endParaRPr lang="en-US" sz="220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9459" y="2441674"/>
            <a:ext cx="3589910" cy="76760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183203" y="2575164"/>
            <a:ext cx="182279" cy="5006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1097280">
              <a:lnSpc>
                <a:spcPts val="3937"/>
              </a:lnSpc>
              <a:spcAft>
                <a:spcPts val="600"/>
              </a:spcAft>
            </a:pPr>
            <a:r>
              <a:rPr lang="en-US" sz="2640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2</a:t>
            </a:r>
            <a:endParaRPr lang="en-US" sz="220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81946" y="3275948"/>
            <a:ext cx="5384794" cy="767600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183203" y="3409437"/>
            <a:ext cx="182279" cy="5006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1097280">
              <a:lnSpc>
                <a:spcPts val="3937"/>
              </a:lnSpc>
              <a:spcAft>
                <a:spcPts val="600"/>
              </a:spcAft>
            </a:pPr>
            <a:r>
              <a:rPr lang="en-US" sz="2640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3</a:t>
            </a:r>
            <a:endParaRPr lang="en-US" sz="2200"/>
          </a:p>
        </p:txBody>
      </p:sp>
      <p:sp>
        <p:nvSpPr>
          <p:cNvPr id="11" name="Shape 5"/>
          <p:cNvSpPr/>
          <p:nvPr/>
        </p:nvSpPr>
        <p:spPr>
          <a:xfrm>
            <a:off x="1554761" y="4610844"/>
            <a:ext cx="533958" cy="533958"/>
          </a:xfrm>
          <a:prstGeom prst="roundRect">
            <a:avLst>
              <a:gd name="adj" fmla="val 22503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6"/>
          <p:cNvSpPr/>
          <p:nvPr/>
        </p:nvSpPr>
        <p:spPr>
          <a:xfrm>
            <a:off x="1738899" y="4726019"/>
            <a:ext cx="165681" cy="30346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1097280">
              <a:lnSpc>
                <a:spcPts val="2386"/>
              </a:lnSpc>
              <a:spcAft>
                <a:spcPts val="600"/>
              </a:spcAft>
            </a:pPr>
            <a:r>
              <a:rPr lang="en-US" sz="2386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1</a:t>
            </a:r>
            <a:endParaRPr lang="en-US" sz="1988"/>
          </a:p>
        </p:txBody>
      </p:sp>
      <p:sp>
        <p:nvSpPr>
          <p:cNvPr id="13" name="Text 7"/>
          <p:cNvSpPr/>
          <p:nvPr/>
        </p:nvSpPr>
        <p:spPr>
          <a:xfrm>
            <a:off x="2355698" y="4610844"/>
            <a:ext cx="3034204" cy="37929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097280">
              <a:lnSpc>
                <a:spcPts val="2982"/>
              </a:lnSpc>
              <a:spcAft>
                <a:spcPts val="600"/>
              </a:spcAft>
            </a:pPr>
            <a:r>
              <a:rPr lang="en-US" sz="2640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UNDER CONTROL</a:t>
            </a:r>
            <a:endParaRPr lang="en-US" sz="2200" dirty="0"/>
          </a:p>
        </p:txBody>
      </p:sp>
      <p:sp>
        <p:nvSpPr>
          <p:cNvPr id="14" name="Shape 8"/>
          <p:cNvSpPr/>
          <p:nvPr/>
        </p:nvSpPr>
        <p:spPr>
          <a:xfrm>
            <a:off x="1554761" y="5878923"/>
            <a:ext cx="533958" cy="533958"/>
          </a:xfrm>
          <a:prstGeom prst="roundRect">
            <a:avLst>
              <a:gd name="adj" fmla="val 22503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9"/>
          <p:cNvSpPr/>
          <p:nvPr/>
        </p:nvSpPr>
        <p:spPr>
          <a:xfrm>
            <a:off x="1738899" y="5994098"/>
            <a:ext cx="165681" cy="30346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1097280">
              <a:lnSpc>
                <a:spcPts val="2386"/>
              </a:lnSpc>
              <a:spcAft>
                <a:spcPts val="600"/>
              </a:spcAft>
            </a:pPr>
            <a:r>
              <a:rPr lang="en-US" sz="2386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2</a:t>
            </a:r>
            <a:endParaRPr lang="en-US" sz="1988"/>
          </a:p>
        </p:txBody>
      </p:sp>
      <p:sp>
        <p:nvSpPr>
          <p:cNvPr id="16" name="Text 10"/>
          <p:cNvSpPr/>
          <p:nvPr/>
        </p:nvSpPr>
        <p:spPr>
          <a:xfrm>
            <a:off x="2355698" y="5878923"/>
            <a:ext cx="3034204" cy="37929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097280">
              <a:lnSpc>
                <a:spcPts val="2982"/>
              </a:lnSpc>
              <a:spcAft>
                <a:spcPts val="600"/>
              </a:spcAft>
            </a:pPr>
            <a:r>
              <a:rPr lang="en-US" sz="2640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AVERAGE</a:t>
            </a:r>
            <a:endParaRPr lang="en-US" sz="2200" dirty="0"/>
          </a:p>
        </p:txBody>
      </p:sp>
      <p:sp>
        <p:nvSpPr>
          <p:cNvPr id="17" name="Shape 11"/>
          <p:cNvSpPr/>
          <p:nvPr/>
        </p:nvSpPr>
        <p:spPr>
          <a:xfrm>
            <a:off x="1554761" y="7147002"/>
            <a:ext cx="533958" cy="533958"/>
          </a:xfrm>
          <a:prstGeom prst="roundRect">
            <a:avLst>
              <a:gd name="adj" fmla="val 22503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8" name="Text 12"/>
          <p:cNvSpPr/>
          <p:nvPr/>
        </p:nvSpPr>
        <p:spPr>
          <a:xfrm>
            <a:off x="1738899" y="7262178"/>
            <a:ext cx="165681" cy="30346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1097280">
              <a:lnSpc>
                <a:spcPts val="2386"/>
              </a:lnSpc>
              <a:spcAft>
                <a:spcPts val="600"/>
              </a:spcAft>
            </a:pPr>
            <a:r>
              <a:rPr lang="en-US" sz="2386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3</a:t>
            </a:r>
            <a:endParaRPr lang="en-US" sz="1988"/>
          </a:p>
        </p:txBody>
      </p:sp>
      <p:sp>
        <p:nvSpPr>
          <p:cNvPr id="19" name="Text 13"/>
          <p:cNvSpPr/>
          <p:nvPr/>
        </p:nvSpPr>
        <p:spPr>
          <a:xfrm>
            <a:off x="2355698" y="7147002"/>
            <a:ext cx="3034204" cy="37929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097280">
              <a:lnSpc>
                <a:spcPts val="2982"/>
              </a:lnSpc>
              <a:spcAft>
                <a:spcPts val="600"/>
              </a:spcAft>
            </a:pPr>
            <a:r>
              <a:rPr lang="en-US" sz="2640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OVERCONTROL</a:t>
            </a:r>
            <a:endParaRPr lang="en-US" sz="2200"/>
          </a:p>
        </p:txBody>
      </p:sp>
      <p:pic>
        <p:nvPicPr>
          <p:cNvPr id="20" name="Image 4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7523" y="1936723"/>
            <a:ext cx="6292877" cy="6292877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/>
          <p:nvPr/>
        </p:nvSpPr>
        <p:spPr>
          <a:xfrm>
            <a:off x="3782381" y="3043801"/>
            <a:ext cx="5876843" cy="464813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841248">
              <a:lnSpc>
                <a:spcPts val="3655"/>
              </a:lnSpc>
              <a:spcAft>
                <a:spcPts val="600"/>
              </a:spcAft>
            </a:pPr>
            <a:r>
              <a:rPr lang="en-US" sz="2925" b="1" kern="1200" dirty="0">
                <a:solidFill>
                  <a:srgbClr val="F5F0F0"/>
                </a:solidFill>
                <a:latin typeface="adonis-web" pitchFamily="34" charset="0"/>
                <a:ea typeface="adonis-web" pitchFamily="34" charset="-122"/>
                <a:cs typeface="+mn-cs"/>
              </a:rPr>
              <a:t>Establishing Corporate Benchmarking</a:t>
            </a:r>
            <a:endParaRPr lang="en-US" sz="3179" b="1" dirty="0"/>
          </a:p>
        </p:txBody>
      </p:sp>
      <p:pic>
        <p:nvPicPr>
          <p:cNvPr id="6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2381" y="3753962"/>
            <a:ext cx="818083" cy="1309000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4845813" y="3917491"/>
            <a:ext cx="1859361" cy="23229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841248">
              <a:lnSpc>
                <a:spcPts val="1828"/>
              </a:lnSpc>
              <a:spcAft>
                <a:spcPts val="600"/>
              </a:spcAft>
            </a:pPr>
            <a:r>
              <a:rPr lang="en-US" sz="2300" b="1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Initial Approach</a:t>
            </a:r>
            <a:endParaRPr lang="en-US" sz="2500" b="1" dirty="0"/>
          </a:p>
        </p:txBody>
      </p:sp>
      <p:sp>
        <p:nvSpPr>
          <p:cNvPr id="8" name="Text 3"/>
          <p:cNvSpPr/>
          <p:nvPr/>
        </p:nvSpPr>
        <p:spPr>
          <a:xfrm>
            <a:off x="4845813" y="4247948"/>
            <a:ext cx="6002204" cy="24545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841248">
              <a:lnSpc>
                <a:spcPts val="1930"/>
              </a:lnSpc>
              <a:spcAft>
                <a:spcPts val="600"/>
              </a:spcAft>
            </a:pPr>
            <a:r>
              <a:rPr lang="en-US" sz="1840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Minimum SAMM score per activity for each BU.</a:t>
            </a:r>
            <a:endParaRPr lang="en-US" sz="2000" dirty="0"/>
          </a:p>
        </p:txBody>
      </p:sp>
      <p:pic>
        <p:nvPicPr>
          <p:cNvPr id="9" name="Image 3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82381" y="5062962"/>
            <a:ext cx="818083" cy="1309000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4845813" y="5226490"/>
            <a:ext cx="1859361" cy="23229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841248">
              <a:lnSpc>
                <a:spcPts val="1828"/>
              </a:lnSpc>
              <a:spcAft>
                <a:spcPts val="600"/>
              </a:spcAft>
            </a:pPr>
            <a:r>
              <a:rPr lang="en-US" sz="2300" b="1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Challenge</a:t>
            </a:r>
            <a:endParaRPr lang="en-US" sz="2500" b="1" dirty="0"/>
          </a:p>
        </p:txBody>
      </p:sp>
      <p:sp>
        <p:nvSpPr>
          <p:cNvPr id="11" name="Text 5"/>
          <p:cNvSpPr/>
          <p:nvPr/>
        </p:nvSpPr>
        <p:spPr>
          <a:xfrm>
            <a:off x="4845813" y="5556948"/>
            <a:ext cx="6002204" cy="24545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841248">
              <a:lnSpc>
                <a:spcPts val="1930"/>
              </a:lnSpc>
              <a:spcAft>
                <a:spcPts val="600"/>
              </a:spcAft>
            </a:pPr>
            <a:r>
              <a:rPr lang="en-US" sz="1840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Teams aimed for an average score of 3, which is not always practical or recommended.</a:t>
            </a:r>
            <a:endParaRPr lang="en-US" sz="2000"/>
          </a:p>
        </p:txBody>
      </p:sp>
      <p:pic>
        <p:nvPicPr>
          <p:cNvPr id="12" name="Image 4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2381" y="6371960"/>
            <a:ext cx="818083" cy="1309000"/>
          </a:xfrm>
          <a:prstGeom prst="rect">
            <a:avLst/>
          </a:prstGeom>
        </p:spPr>
      </p:pic>
      <p:sp>
        <p:nvSpPr>
          <p:cNvPr id="13" name="Text 6"/>
          <p:cNvSpPr/>
          <p:nvPr/>
        </p:nvSpPr>
        <p:spPr>
          <a:xfrm>
            <a:off x="4845813" y="6535490"/>
            <a:ext cx="1859361" cy="232296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841248">
              <a:lnSpc>
                <a:spcPts val="1828"/>
              </a:lnSpc>
              <a:spcAft>
                <a:spcPts val="600"/>
              </a:spcAft>
            </a:pPr>
            <a:r>
              <a:rPr lang="en-US" sz="2300" b="1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Refined Approach</a:t>
            </a:r>
            <a:endParaRPr lang="en-US" sz="2500" b="1" dirty="0"/>
          </a:p>
        </p:txBody>
      </p:sp>
      <p:sp>
        <p:nvSpPr>
          <p:cNvPr id="14" name="Text 7"/>
          <p:cNvSpPr/>
          <p:nvPr/>
        </p:nvSpPr>
        <p:spPr>
          <a:xfrm>
            <a:off x="4845813" y="6865948"/>
            <a:ext cx="6002204" cy="490916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841248">
              <a:lnSpc>
                <a:spcPts val="1930"/>
              </a:lnSpc>
              <a:spcAft>
                <a:spcPts val="600"/>
              </a:spcAft>
            </a:pPr>
            <a:r>
              <a:rPr lang="en-US" sz="1840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Focus shifted to the gap between current scores and the minimum set by the corporate SDLC policy.</a:t>
            </a:r>
            <a:endParaRPr lang="en-US" sz="2000"/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574D9D02-E110-6AF4-A1F9-ABC3157FD4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4630400" cy="2798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Picture 171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3203622"/>
            <a:ext cx="4844414" cy="5025978"/>
          </a:xfrm>
          <a:prstGeom prst="rect">
            <a:avLst/>
          </a:prstGeom>
        </p:spPr>
      </p:pic>
      <p:pic>
        <p:nvPicPr>
          <p:cNvPr id="173" name="Picture 172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3470816"/>
            <a:ext cx="1826894" cy="2838544"/>
          </a:xfrm>
          <a:prstGeom prst="rect">
            <a:avLst/>
          </a:prstGeom>
        </p:spPr>
      </p:pic>
      <p:sp>
        <p:nvSpPr>
          <p:cNvPr id="174" name="Oval 173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0814" y="2011680"/>
            <a:ext cx="3383280" cy="338328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75" name="Picture 174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9599294" y="0"/>
            <a:ext cx="1924064" cy="1369688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0330814" y="7315200"/>
            <a:ext cx="1192481" cy="914400"/>
          </a:xfrm>
          <a:prstGeom prst="rect">
            <a:avLst/>
          </a:prstGeom>
        </p:spPr>
      </p:pic>
      <p:sp>
        <p:nvSpPr>
          <p:cNvPr id="177" name="Rectangle 176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25374" y="0"/>
            <a:ext cx="822960" cy="13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35847C-670E-F9BC-C63A-FF68ED35D164}"/>
              </a:ext>
            </a:extLst>
          </p:cNvPr>
          <p:cNvSpPr txBox="1"/>
          <p:nvPr/>
        </p:nvSpPr>
        <p:spPr>
          <a:xfrm>
            <a:off x="778716" y="755119"/>
            <a:ext cx="6739460" cy="19467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ct val="0"/>
              </a:spcBef>
              <a:spcAft>
                <a:spcPts val="600"/>
              </a:spcAft>
            </a:pPr>
            <a:r>
              <a:rPr lang="en-US" sz="4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Refining the "Percentage to Target" Metric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DC68E7C-A293-9208-268E-1995C6C1C310}"/>
              </a:ext>
            </a:extLst>
          </p:cNvPr>
          <p:cNvSpPr txBox="1"/>
          <p:nvPr/>
        </p:nvSpPr>
        <p:spPr>
          <a:xfrm>
            <a:off x="778717" y="2926080"/>
            <a:ext cx="6739459" cy="45425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 sz="2400" dirty="0">
                <a:latin typeface="+mj-lt"/>
                <a:ea typeface="+mj-ea"/>
                <a:cs typeface="+mj-cs"/>
              </a:rPr>
              <a:t>The metric was refined to calculate the average percentage of the gap per SAMM question, preventing bonus points for overachieving and promoting risk-based prioritization.</a:t>
            </a:r>
          </a:p>
          <a:p>
            <a:pPr indent="-228600" defTabSz="457200"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endParaRPr lang="en-US" dirty="0">
              <a:latin typeface="+mj-lt"/>
              <a:ea typeface="+mj-ea"/>
              <a:cs typeface="+mj-cs"/>
            </a:endParaRPr>
          </a:p>
        </p:txBody>
      </p:sp>
      <p:sp>
        <p:nvSpPr>
          <p:cNvPr id="178" name="Freeform 31">
            <a:extLst>
              <a:ext uri="{FF2B5EF4-FFF2-40B4-BE49-F238E27FC236}">
                <a16:creationId xmlns:a16="http://schemas.microsoft.com/office/drawing/2014/main" id="{1F7E4252-2F8C-4EA5-8B25-80F4D86EE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739811" y="-1"/>
            <a:ext cx="671367" cy="4451570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9" name="Rectangle 178">
            <a:extLst>
              <a:ext uri="{FF2B5EF4-FFF2-40B4-BE49-F238E27FC236}">
                <a16:creationId xmlns:a16="http://schemas.microsoft.com/office/drawing/2014/main" id="{1AE682A4-5C0C-437A-88CB-93903D449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64966" y="0"/>
            <a:ext cx="5565936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0" name="Freeform 5">
            <a:extLst>
              <a:ext uri="{FF2B5EF4-FFF2-40B4-BE49-F238E27FC236}">
                <a16:creationId xmlns:a16="http://schemas.microsoft.com/office/drawing/2014/main" id="{BCB0AB8E-3445-441A-B43E-CED27841E7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16200000">
            <a:off x="4687680" y="3307970"/>
            <a:ext cx="8229600" cy="1613658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60" name="Graphic 59" descr="Bullseye">
            <a:extLst>
              <a:ext uri="{FF2B5EF4-FFF2-40B4-BE49-F238E27FC236}">
                <a16:creationId xmlns:a16="http://schemas.microsoft.com/office/drawing/2014/main" id="{C69AD612-2618-9E7E-3A02-4CBCA0371A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9076490" y="1726714"/>
            <a:ext cx="4776167" cy="4776167"/>
          </a:xfrm>
          <a:prstGeom prst="rect">
            <a:avLst/>
          </a:prstGeom>
          <a:effectLst/>
        </p:spPr>
      </p:pic>
      <p:sp>
        <p:nvSpPr>
          <p:cNvPr id="181" name="Rectangle 180">
            <a:extLst>
              <a:ext uri="{FF2B5EF4-FFF2-40B4-BE49-F238E27FC236}">
                <a16:creationId xmlns:a16="http://schemas.microsoft.com/office/drawing/2014/main" id="{60202AA6-BAFE-417F-904D-4F7027D36D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30937" y="0"/>
            <a:ext cx="822960" cy="13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9639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/>
          <p:nvPr/>
        </p:nvSpPr>
        <p:spPr>
          <a:xfrm>
            <a:off x="6338858" y="1745956"/>
            <a:ext cx="7514300" cy="39706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defTabSz="457200">
              <a:spcBef>
                <a:spcPct val="0"/>
              </a:spcBef>
              <a:spcAft>
                <a:spcPts val="600"/>
              </a:spcAft>
            </a:pPr>
            <a:r>
              <a:rPr lang="en-US" sz="7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Quiz Time!</a:t>
            </a:r>
          </a:p>
        </p:txBody>
      </p:sp>
      <p:sp>
        <p:nvSpPr>
          <p:cNvPr id="6" name="Text 2"/>
          <p:cNvSpPr/>
          <p:nvPr/>
        </p:nvSpPr>
        <p:spPr>
          <a:xfrm>
            <a:off x="6338858" y="5716563"/>
            <a:ext cx="7514300" cy="17572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cap="all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Test your understanding of Zebra Technologies' SAMM journey.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 rotWithShape="1">
          <a:blip r:embed="rId3"/>
          <a:srcRect b="1229"/>
          <a:stretch/>
        </p:blipFill>
        <p:spPr>
          <a:xfrm>
            <a:off x="-1" y="10"/>
            <a:ext cx="5561617" cy="822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343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548640" y="1459999"/>
            <a:ext cx="7122572" cy="89019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7008"/>
              </a:lnSpc>
              <a:spcAft>
                <a:spcPts val="600"/>
              </a:spcAft>
            </a:pPr>
            <a:r>
              <a:rPr lang="en-US" sz="5606" kern="1200">
                <a:solidFill>
                  <a:srgbClr val="F5F0F0"/>
                </a:solidFill>
                <a:latin typeface="adonis-web" pitchFamily="34" charset="0"/>
                <a:ea typeface="adonis-web" pitchFamily="34" charset="-122"/>
                <a:cs typeface="+mn-cs"/>
              </a:rPr>
              <a:t>Question 2</a:t>
            </a:r>
            <a:endParaRPr lang="en-US" sz="3976"/>
          </a:p>
        </p:txBody>
      </p:sp>
      <p:sp>
        <p:nvSpPr>
          <p:cNvPr id="5" name="Text 2"/>
          <p:cNvSpPr/>
          <p:nvPr/>
        </p:nvSpPr>
        <p:spPr>
          <a:xfrm>
            <a:off x="548640" y="2976909"/>
            <a:ext cx="13532954" cy="94007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89304">
              <a:lnSpc>
                <a:spcPts val="3700"/>
              </a:lnSpc>
              <a:spcAft>
                <a:spcPts val="600"/>
              </a:spcAft>
            </a:pPr>
            <a:r>
              <a:rPr lang="en-US" sz="3525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What key metric did Zebra Technologies use to address the potential drawbacks of gamification in SAMM implementation?</a:t>
            </a:r>
            <a:endParaRPr lang="en-US" sz="2500"/>
          </a:p>
        </p:txBody>
      </p:sp>
      <p:sp>
        <p:nvSpPr>
          <p:cNvPr id="6" name="Shape 3"/>
          <p:cNvSpPr/>
          <p:nvPr/>
        </p:nvSpPr>
        <p:spPr>
          <a:xfrm>
            <a:off x="548640" y="4269464"/>
            <a:ext cx="6609882" cy="1093391"/>
          </a:xfrm>
          <a:prstGeom prst="roundRect">
            <a:avLst>
              <a:gd name="adj" fmla="val 1289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872743" y="4593567"/>
            <a:ext cx="3753062" cy="4451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310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A) Absolute SAMM score</a:t>
            </a:r>
            <a:endParaRPr lang="en-US" sz="2200"/>
          </a:p>
        </p:txBody>
      </p:sp>
      <p:sp>
        <p:nvSpPr>
          <p:cNvPr id="8" name="Shape 5"/>
          <p:cNvSpPr/>
          <p:nvPr/>
        </p:nvSpPr>
        <p:spPr>
          <a:xfrm>
            <a:off x="7471878" y="4269464"/>
            <a:ext cx="6609882" cy="1093391"/>
          </a:xfrm>
          <a:prstGeom prst="roundRect">
            <a:avLst>
              <a:gd name="adj" fmla="val 1289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7795983" y="4593567"/>
            <a:ext cx="3561285" cy="4451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310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B) Percentage to target</a:t>
            </a:r>
            <a:endParaRPr lang="en-US" sz="2200"/>
          </a:p>
        </p:txBody>
      </p:sp>
      <p:sp>
        <p:nvSpPr>
          <p:cNvPr id="10" name="Shape 7"/>
          <p:cNvSpPr/>
          <p:nvPr/>
        </p:nvSpPr>
        <p:spPr>
          <a:xfrm>
            <a:off x="548640" y="5676210"/>
            <a:ext cx="6609882" cy="1093391"/>
          </a:xfrm>
          <a:prstGeom prst="roundRect">
            <a:avLst>
              <a:gd name="adj" fmla="val 1289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872743" y="6000315"/>
            <a:ext cx="4422765" cy="4451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310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C) Risk score from ASPM tool</a:t>
            </a:r>
            <a:endParaRPr lang="en-US" sz="2200"/>
          </a:p>
        </p:txBody>
      </p:sp>
      <p:sp>
        <p:nvSpPr>
          <p:cNvPr id="12" name="Shape 9"/>
          <p:cNvSpPr/>
          <p:nvPr/>
        </p:nvSpPr>
        <p:spPr>
          <a:xfrm>
            <a:off x="7471878" y="5676210"/>
            <a:ext cx="6609882" cy="1093391"/>
          </a:xfrm>
          <a:prstGeom prst="roundRect">
            <a:avLst>
              <a:gd name="adj" fmla="val 1289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7795983" y="6000315"/>
            <a:ext cx="5499363" cy="4451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310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D) Number of security vulnerabilities</a:t>
            </a:r>
            <a:endParaRPr lang="en-US" sz="22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17F6D350-50F2-0BB8-8599-BF299F1B5515}"/>
              </a:ext>
            </a:extLst>
          </p:cNvPr>
          <p:cNvSpPr/>
          <p:nvPr/>
        </p:nvSpPr>
        <p:spPr>
          <a:xfrm>
            <a:off x="2583873" y="3604341"/>
            <a:ext cx="9600997" cy="71627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833933">
              <a:lnSpc>
                <a:spcPts val="4532"/>
              </a:lnSpc>
              <a:spcAft>
                <a:spcPts val="720"/>
              </a:spcAft>
            </a:pPr>
            <a:r>
              <a:rPr lang="en-US" sz="4800" b="1" kern="1200" dirty="0">
                <a:latin typeface="adonis-web" pitchFamily="34" charset="0"/>
                <a:ea typeface="adonis-web" pitchFamily="34" charset="-122"/>
                <a:cs typeface="+mn-cs"/>
              </a:rPr>
              <a:t>The Challenge of Application Security</a:t>
            </a:r>
            <a:endParaRPr lang="en-US" sz="4800" b="1" dirty="0"/>
          </a:p>
        </p:txBody>
      </p:sp>
      <p:sp>
        <p:nvSpPr>
          <p:cNvPr id="3" name="Shape 2">
            <a:extLst>
              <a:ext uri="{FF2B5EF4-FFF2-40B4-BE49-F238E27FC236}">
                <a16:creationId xmlns:a16="http://schemas.microsoft.com/office/drawing/2014/main" id="{754F8CF0-C629-C765-595E-EA3A0483FEF8}"/>
              </a:ext>
            </a:extLst>
          </p:cNvPr>
          <p:cNvSpPr/>
          <p:nvPr/>
        </p:nvSpPr>
        <p:spPr>
          <a:xfrm>
            <a:off x="2074608" y="5337392"/>
            <a:ext cx="457894" cy="457894"/>
          </a:xfrm>
          <a:prstGeom prst="roundRect">
            <a:avLst>
              <a:gd name="adj" fmla="val 2000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EBF1212D-9976-8B3F-8D61-A54999215915}"/>
              </a:ext>
            </a:extLst>
          </p:cNvPr>
          <p:cNvSpPr/>
          <p:nvPr/>
        </p:nvSpPr>
        <p:spPr>
          <a:xfrm>
            <a:off x="2227711" y="5427575"/>
            <a:ext cx="151578" cy="27752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833933">
              <a:lnSpc>
                <a:spcPts val="2176"/>
              </a:lnSpc>
              <a:spcAft>
                <a:spcPts val="720"/>
              </a:spcAft>
            </a:pPr>
            <a:r>
              <a:rPr lang="en-US" sz="2176" kern="1200" dirty="0">
                <a:latin typeface="adonis-web" pitchFamily="34" charset="0"/>
                <a:ea typeface="adonis-web" pitchFamily="34" charset="-122"/>
                <a:cs typeface="+mn-cs"/>
              </a:rPr>
              <a:t>1</a:t>
            </a:r>
            <a:endParaRPr lang="en-US" sz="2386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5E375A06-BA0F-E75D-9807-FBC2102AE2C5}"/>
              </a:ext>
            </a:extLst>
          </p:cNvPr>
          <p:cNvSpPr/>
          <p:nvPr/>
        </p:nvSpPr>
        <p:spPr>
          <a:xfrm>
            <a:off x="2735985" y="5337392"/>
            <a:ext cx="2132224" cy="289087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defTabSz="833933">
              <a:lnSpc>
                <a:spcPts val="2267"/>
              </a:lnSpc>
              <a:spcAft>
                <a:spcPts val="720"/>
              </a:spcAft>
            </a:pPr>
            <a:r>
              <a:rPr lang="en-US" sz="2280" kern="1200" dirty="0">
                <a:latin typeface="adonis-web"/>
                <a:ea typeface="adonis-web" pitchFamily="34" charset="-122"/>
                <a:cs typeface="+mn-cs"/>
              </a:rPr>
              <a:t>Customer Trust</a:t>
            </a:r>
            <a:endParaRPr lang="en-US" sz="2500" dirty="0">
              <a:latin typeface="adonis-web"/>
              <a:cs typeface="Calibri"/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7D1DA38A-5EDD-B020-3750-905B6EFE7A12}"/>
              </a:ext>
            </a:extLst>
          </p:cNvPr>
          <p:cNvSpPr/>
          <p:nvPr/>
        </p:nvSpPr>
        <p:spPr>
          <a:xfrm>
            <a:off x="2735985" y="5748504"/>
            <a:ext cx="2132224" cy="91567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833933">
              <a:lnSpc>
                <a:spcPts val="2393"/>
              </a:lnSpc>
              <a:spcAft>
                <a:spcPts val="720"/>
              </a:spcAft>
            </a:pPr>
            <a:r>
              <a:rPr lang="en-US" sz="1824" kern="1200" dirty="0">
                <a:latin typeface="adonis-web" pitchFamily="34" charset="0"/>
                <a:ea typeface="adonis-web" pitchFamily="34" charset="-122"/>
                <a:cs typeface="+mn-cs"/>
              </a:rPr>
              <a:t>Application security is paramount for software development.</a:t>
            </a:r>
            <a:endParaRPr lang="en-US" sz="2000" dirty="0"/>
          </a:p>
        </p:txBody>
      </p:sp>
      <p:sp>
        <p:nvSpPr>
          <p:cNvPr id="7" name="Shape 6">
            <a:extLst>
              <a:ext uri="{FF2B5EF4-FFF2-40B4-BE49-F238E27FC236}">
                <a16:creationId xmlns:a16="http://schemas.microsoft.com/office/drawing/2014/main" id="{B3D6627E-37CA-D747-A52F-91444D8DD283}"/>
              </a:ext>
            </a:extLst>
          </p:cNvPr>
          <p:cNvSpPr/>
          <p:nvPr/>
        </p:nvSpPr>
        <p:spPr>
          <a:xfrm>
            <a:off x="5399406" y="5337392"/>
            <a:ext cx="457894" cy="457894"/>
          </a:xfrm>
          <a:prstGeom prst="roundRect">
            <a:avLst>
              <a:gd name="adj" fmla="val 2000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94FE8AE1-0A6E-0161-BBF0-49AA848311A7}"/>
              </a:ext>
            </a:extLst>
          </p:cNvPr>
          <p:cNvSpPr/>
          <p:nvPr/>
        </p:nvSpPr>
        <p:spPr>
          <a:xfrm>
            <a:off x="5552510" y="5427575"/>
            <a:ext cx="151578" cy="27752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833933">
              <a:lnSpc>
                <a:spcPts val="2176"/>
              </a:lnSpc>
              <a:spcAft>
                <a:spcPts val="720"/>
              </a:spcAft>
            </a:pPr>
            <a:r>
              <a:rPr lang="en-US" sz="2176" kern="1200" dirty="0">
                <a:latin typeface="adonis-web" pitchFamily="34" charset="0"/>
                <a:ea typeface="adonis-web" pitchFamily="34" charset="-122"/>
                <a:cs typeface="+mn-cs"/>
              </a:rPr>
              <a:t>2</a:t>
            </a:r>
            <a:endParaRPr lang="en-US" sz="2386" dirty="0"/>
          </a:p>
        </p:txBody>
      </p:sp>
      <p:sp>
        <p:nvSpPr>
          <p:cNvPr id="9" name="Text 8">
            <a:extLst>
              <a:ext uri="{FF2B5EF4-FFF2-40B4-BE49-F238E27FC236}">
                <a16:creationId xmlns:a16="http://schemas.microsoft.com/office/drawing/2014/main" id="{6EB1E000-0C98-C9CF-2044-1939CAF43BBD}"/>
              </a:ext>
            </a:extLst>
          </p:cNvPr>
          <p:cNvSpPr/>
          <p:nvPr/>
        </p:nvSpPr>
        <p:spPr>
          <a:xfrm>
            <a:off x="5933342" y="5337392"/>
            <a:ext cx="2132224" cy="289087"/>
          </a:xfrm>
          <a:prstGeom prst="rect">
            <a:avLst/>
          </a:prstGeom>
          <a:noFill/>
          <a:ln/>
        </p:spPr>
        <p:txBody>
          <a:bodyPr wrap="none" lIns="91440" tIns="45720" rIns="91440" bIns="45720" rtlCol="0" anchor="t"/>
          <a:lstStyle/>
          <a:p>
            <a:pPr defTabSz="833933">
              <a:lnSpc>
                <a:spcPts val="2267"/>
              </a:lnSpc>
              <a:spcAft>
                <a:spcPts val="720"/>
              </a:spcAft>
            </a:pPr>
            <a:r>
              <a:rPr lang="en-US" sz="2280" kern="1200" dirty="0">
                <a:latin typeface="adonis-web"/>
                <a:ea typeface="+mn-ea"/>
                <a:cs typeface="+mn-cs"/>
              </a:rPr>
              <a:t>Lack of Role Models</a:t>
            </a:r>
            <a:endParaRPr lang="en-US" sz="2500" dirty="0">
              <a:cs typeface="Calibri"/>
            </a:endParaRPr>
          </a:p>
        </p:txBody>
      </p:sp>
      <p:sp>
        <p:nvSpPr>
          <p:cNvPr id="10" name="Text 9">
            <a:extLst>
              <a:ext uri="{FF2B5EF4-FFF2-40B4-BE49-F238E27FC236}">
                <a16:creationId xmlns:a16="http://schemas.microsoft.com/office/drawing/2014/main" id="{70D31F36-F871-58A3-99DF-38324A881A5C}"/>
              </a:ext>
            </a:extLst>
          </p:cNvPr>
          <p:cNvSpPr/>
          <p:nvPr/>
        </p:nvSpPr>
        <p:spPr>
          <a:xfrm>
            <a:off x="5933342" y="5748504"/>
            <a:ext cx="2132224" cy="91567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833933">
              <a:lnSpc>
                <a:spcPts val="2393"/>
              </a:lnSpc>
              <a:spcAft>
                <a:spcPts val="720"/>
              </a:spcAft>
            </a:pPr>
            <a:r>
              <a:rPr lang="en-US" sz="1824" kern="1200" dirty="0">
                <a:latin typeface="adonis-web" pitchFamily="34" charset="0"/>
                <a:ea typeface="adonis-web" pitchFamily="34" charset="-122"/>
                <a:cs typeface="+mn-cs"/>
              </a:rPr>
              <a:t>Limited examples exist for effective application security implementation.</a:t>
            </a:r>
            <a:endParaRPr lang="en-US" sz="2000" dirty="0"/>
          </a:p>
        </p:txBody>
      </p:sp>
      <p:sp>
        <p:nvSpPr>
          <p:cNvPr id="11" name="Shape 10">
            <a:extLst>
              <a:ext uri="{FF2B5EF4-FFF2-40B4-BE49-F238E27FC236}">
                <a16:creationId xmlns:a16="http://schemas.microsoft.com/office/drawing/2014/main" id="{F00F24E8-33E7-0E13-EAB9-B84A57F02BA9}"/>
              </a:ext>
            </a:extLst>
          </p:cNvPr>
          <p:cNvSpPr/>
          <p:nvPr/>
        </p:nvSpPr>
        <p:spPr>
          <a:xfrm>
            <a:off x="9081188" y="5337392"/>
            <a:ext cx="457894" cy="457894"/>
          </a:xfrm>
          <a:prstGeom prst="roundRect">
            <a:avLst>
              <a:gd name="adj" fmla="val 2000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 11">
            <a:extLst>
              <a:ext uri="{FF2B5EF4-FFF2-40B4-BE49-F238E27FC236}">
                <a16:creationId xmlns:a16="http://schemas.microsoft.com/office/drawing/2014/main" id="{E837C4AC-A3B9-05BE-323D-3A6A4BAEE7F2}"/>
              </a:ext>
            </a:extLst>
          </p:cNvPr>
          <p:cNvSpPr/>
          <p:nvPr/>
        </p:nvSpPr>
        <p:spPr>
          <a:xfrm>
            <a:off x="9234293" y="5427575"/>
            <a:ext cx="151578" cy="27752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833933">
              <a:lnSpc>
                <a:spcPts val="2176"/>
              </a:lnSpc>
              <a:spcAft>
                <a:spcPts val="720"/>
              </a:spcAft>
            </a:pPr>
            <a:r>
              <a:rPr lang="en-US" sz="2176" kern="1200" dirty="0">
                <a:latin typeface="adonis-web" pitchFamily="34" charset="0"/>
                <a:ea typeface="adonis-web" pitchFamily="34" charset="-122"/>
                <a:cs typeface="+mn-cs"/>
              </a:rPr>
              <a:t>3</a:t>
            </a:r>
            <a:endParaRPr lang="en-US" sz="2386" dirty="0"/>
          </a:p>
        </p:txBody>
      </p:sp>
      <p:sp>
        <p:nvSpPr>
          <p:cNvPr id="13" name="Text 12">
            <a:extLst>
              <a:ext uri="{FF2B5EF4-FFF2-40B4-BE49-F238E27FC236}">
                <a16:creationId xmlns:a16="http://schemas.microsoft.com/office/drawing/2014/main" id="{6D518734-462A-DF9F-17D3-DD30CE3FFAA3}"/>
              </a:ext>
            </a:extLst>
          </p:cNvPr>
          <p:cNvSpPr/>
          <p:nvPr/>
        </p:nvSpPr>
        <p:spPr>
          <a:xfrm>
            <a:off x="9576755" y="5337392"/>
            <a:ext cx="3673714" cy="299010"/>
          </a:xfrm>
          <a:prstGeom prst="rect">
            <a:avLst/>
          </a:prstGeom>
          <a:noFill/>
          <a:ln/>
        </p:spPr>
        <p:txBody>
          <a:bodyPr wrap="square" lIns="91440" tIns="45720" rIns="91440" bIns="45720" rtlCol="0" anchor="t"/>
          <a:lstStyle/>
          <a:p>
            <a:pPr defTabSz="833933">
              <a:lnSpc>
                <a:spcPts val="2267"/>
              </a:lnSpc>
              <a:spcAft>
                <a:spcPts val="720"/>
              </a:spcAft>
            </a:pPr>
            <a:r>
              <a:rPr lang="en-US" sz="2280" kern="1200" dirty="0">
                <a:latin typeface="adonis-web"/>
                <a:ea typeface="adonis-web" pitchFamily="34" charset="-122"/>
                <a:cs typeface="+mn-cs"/>
              </a:rPr>
              <a:t>Tool-Related Challenges</a:t>
            </a:r>
            <a:endParaRPr lang="en-US" sz="2500" dirty="0">
              <a:latin typeface="adonis-web"/>
              <a:cs typeface="Calibri"/>
            </a:endParaRPr>
          </a:p>
        </p:txBody>
      </p:sp>
      <p:sp>
        <p:nvSpPr>
          <p:cNvPr id="14" name="Text 13">
            <a:extLst>
              <a:ext uri="{FF2B5EF4-FFF2-40B4-BE49-F238E27FC236}">
                <a16:creationId xmlns:a16="http://schemas.microsoft.com/office/drawing/2014/main" id="{5D67CB33-D28D-10B6-921C-09219C326F3F}"/>
              </a:ext>
            </a:extLst>
          </p:cNvPr>
          <p:cNvSpPr/>
          <p:nvPr/>
        </p:nvSpPr>
        <p:spPr>
          <a:xfrm>
            <a:off x="9543211" y="5795286"/>
            <a:ext cx="2132224" cy="91567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833933">
              <a:lnSpc>
                <a:spcPts val="2393"/>
              </a:lnSpc>
              <a:spcAft>
                <a:spcPts val="720"/>
              </a:spcAft>
            </a:pPr>
            <a:r>
              <a:rPr lang="en-US" sz="1824" kern="1200" dirty="0">
                <a:latin typeface="adonis-web" pitchFamily="34" charset="0"/>
                <a:ea typeface="adonis-web" pitchFamily="34" charset="-122"/>
                <a:cs typeface="+mn-cs"/>
              </a:rPr>
              <a:t>Security tools can sometimes exacerbate existing problems.</a:t>
            </a:r>
            <a:endParaRPr lang="en-US" sz="2000" dirty="0"/>
          </a:p>
        </p:txBody>
      </p:sp>
      <p:pic>
        <p:nvPicPr>
          <p:cNvPr id="15" name="Picture 4" descr="A computer graphics of a castle&#10;&#10;Description automatically generated">
            <a:extLst>
              <a:ext uri="{FF2B5EF4-FFF2-40B4-BE49-F238E27FC236}">
                <a16:creationId xmlns:a16="http://schemas.microsoft.com/office/drawing/2014/main" id="{8B14FA40-9FDB-6DBA-7240-959345F3B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" y="1"/>
            <a:ext cx="14624862" cy="329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A group of people holding hands around a castle&#10;&#10;Description automatically generated">
            <a:extLst>
              <a:ext uri="{FF2B5EF4-FFF2-40B4-BE49-F238E27FC236}">
                <a16:creationId xmlns:a16="http://schemas.microsoft.com/office/drawing/2014/main" id="{10FA90F3-0F4D-3F03-5894-9AF0BA3A1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5697" y="6236886"/>
            <a:ext cx="1429673" cy="1429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group of people sitting in chairs&#10;&#10;Description automatically generated">
            <a:extLst>
              <a:ext uri="{FF2B5EF4-FFF2-40B4-BE49-F238E27FC236}">
                <a16:creationId xmlns:a16="http://schemas.microsoft.com/office/drawing/2014/main" id="{B71CAD8F-E38B-83B0-1DAA-2EBE9E263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6558" y="6251287"/>
            <a:ext cx="1429673" cy="1429673"/>
          </a:xfrm>
          <a:prstGeom prst="rect">
            <a:avLst/>
          </a:prstGeom>
        </p:spPr>
      </p:pic>
      <p:pic>
        <p:nvPicPr>
          <p:cNvPr id="18" name="Picture 17" descr="A group of people sitting at desks in front of a city&#10;&#10;Description automatically generated">
            <a:extLst>
              <a:ext uri="{FF2B5EF4-FFF2-40B4-BE49-F238E27FC236}">
                <a16:creationId xmlns:a16="http://schemas.microsoft.com/office/drawing/2014/main" id="{5BD54946-03B5-83C4-8A62-302A28B9BA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06990" y="6235764"/>
            <a:ext cx="1429673" cy="142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42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548640" y="1459999"/>
            <a:ext cx="7122572" cy="89019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7008"/>
              </a:lnSpc>
              <a:spcAft>
                <a:spcPts val="600"/>
              </a:spcAft>
            </a:pPr>
            <a:r>
              <a:rPr lang="en-US" sz="5606" kern="1200">
                <a:solidFill>
                  <a:srgbClr val="F5F0F0"/>
                </a:solidFill>
                <a:latin typeface="adonis-web" pitchFamily="34" charset="0"/>
                <a:ea typeface="adonis-web" pitchFamily="34" charset="-122"/>
                <a:cs typeface="+mn-cs"/>
              </a:rPr>
              <a:t>Question 2</a:t>
            </a:r>
            <a:endParaRPr lang="en-US" sz="3976"/>
          </a:p>
        </p:txBody>
      </p:sp>
      <p:sp>
        <p:nvSpPr>
          <p:cNvPr id="5" name="Text 2"/>
          <p:cNvSpPr/>
          <p:nvPr/>
        </p:nvSpPr>
        <p:spPr>
          <a:xfrm>
            <a:off x="548640" y="2976909"/>
            <a:ext cx="13532954" cy="94007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89304">
              <a:lnSpc>
                <a:spcPts val="3700"/>
              </a:lnSpc>
              <a:spcAft>
                <a:spcPts val="600"/>
              </a:spcAft>
            </a:pPr>
            <a:r>
              <a:rPr lang="en-US" sz="3525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What key metric did Zebra Technologies use to address the potential drawbacks of gamification in SAMM implementation?</a:t>
            </a:r>
            <a:endParaRPr lang="en-US" sz="2500"/>
          </a:p>
        </p:txBody>
      </p:sp>
      <p:sp>
        <p:nvSpPr>
          <p:cNvPr id="6" name="Shape 3"/>
          <p:cNvSpPr/>
          <p:nvPr/>
        </p:nvSpPr>
        <p:spPr>
          <a:xfrm>
            <a:off x="548640" y="4269464"/>
            <a:ext cx="6609882" cy="1093391"/>
          </a:xfrm>
          <a:prstGeom prst="roundRect">
            <a:avLst>
              <a:gd name="adj" fmla="val 1289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872743" y="4593567"/>
            <a:ext cx="3753062" cy="4451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310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A) Absolute SAMM score</a:t>
            </a:r>
            <a:endParaRPr lang="en-US" sz="2200"/>
          </a:p>
        </p:txBody>
      </p:sp>
      <p:sp>
        <p:nvSpPr>
          <p:cNvPr id="8" name="Shape 5"/>
          <p:cNvSpPr/>
          <p:nvPr/>
        </p:nvSpPr>
        <p:spPr>
          <a:xfrm>
            <a:off x="7471878" y="4269464"/>
            <a:ext cx="6609882" cy="1093391"/>
          </a:xfrm>
          <a:prstGeom prst="roundRect">
            <a:avLst>
              <a:gd name="adj" fmla="val 1289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7795983" y="4593567"/>
            <a:ext cx="3588323" cy="4451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3102" b="1" u="sng" kern="1200" dirty="0">
                <a:solidFill>
                  <a:srgbClr val="FFFF00"/>
                </a:solidFill>
                <a:latin typeface="adonis-web" pitchFamily="34" charset="0"/>
                <a:ea typeface="adonis-web" pitchFamily="34" charset="-122"/>
                <a:cs typeface="+mn-cs"/>
              </a:rPr>
              <a:t>B) Percentage to target</a:t>
            </a:r>
            <a:endParaRPr lang="en-US" sz="2200" u="sng" dirty="0">
              <a:solidFill>
                <a:srgbClr val="FFFF00"/>
              </a:solidFill>
            </a:endParaRPr>
          </a:p>
        </p:txBody>
      </p:sp>
      <p:sp>
        <p:nvSpPr>
          <p:cNvPr id="10" name="Shape 7"/>
          <p:cNvSpPr/>
          <p:nvPr/>
        </p:nvSpPr>
        <p:spPr>
          <a:xfrm>
            <a:off x="548640" y="5676210"/>
            <a:ext cx="6609882" cy="1093391"/>
          </a:xfrm>
          <a:prstGeom prst="roundRect">
            <a:avLst>
              <a:gd name="adj" fmla="val 1289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872743" y="6000315"/>
            <a:ext cx="4422765" cy="4451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310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C) Risk score from ASPM tool</a:t>
            </a:r>
            <a:endParaRPr lang="en-US" sz="2200"/>
          </a:p>
        </p:txBody>
      </p:sp>
      <p:sp>
        <p:nvSpPr>
          <p:cNvPr id="12" name="Shape 9"/>
          <p:cNvSpPr/>
          <p:nvPr/>
        </p:nvSpPr>
        <p:spPr>
          <a:xfrm>
            <a:off x="7471878" y="5676210"/>
            <a:ext cx="6609882" cy="1093391"/>
          </a:xfrm>
          <a:prstGeom prst="roundRect">
            <a:avLst>
              <a:gd name="adj" fmla="val 1289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7795983" y="6000315"/>
            <a:ext cx="5499363" cy="4451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310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D) Number of security vulnerabilities</a:t>
            </a:r>
            <a:endParaRPr lang="en-US" sz="22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Picture 27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3203622"/>
            <a:ext cx="4844414" cy="5025978"/>
          </a:xfrm>
          <a:prstGeom prst="rect">
            <a:avLst/>
          </a:prstGeom>
        </p:spPr>
      </p:pic>
      <p:pic>
        <p:nvPicPr>
          <p:cNvPr id="272" name="Picture 271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3470816"/>
            <a:ext cx="1826894" cy="2838544"/>
          </a:xfrm>
          <a:prstGeom prst="rect">
            <a:avLst/>
          </a:prstGeom>
        </p:spPr>
      </p:pic>
      <p:sp>
        <p:nvSpPr>
          <p:cNvPr id="273" name="Oval 272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0814" y="2011680"/>
            <a:ext cx="3383280" cy="338328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74" name="Picture 273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9599294" y="0"/>
            <a:ext cx="1924064" cy="1369688"/>
          </a:xfrm>
          <a:prstGeom prst="rect">
            <a:avLst/>
          </a:prstGeom>
        </p:spPr>
      </p:pic>
      <p:pic>
        <p:nvPicPr>
          <p:cNvPr id="275" name="Picture 274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0327053" y="7315200"/>
            <a:ext cx="1192481" cy="914400"/>
          </a:xfrm>
          <a:prstGeom prst="rect">
            <a:avLst/>
          </a:prstGeom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25374" y="0"/>
            <a:ext cx="822960" cy="13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 1"/>
          <p:cNvSpPr/>
          <p:nvPr/>
        </p:nvSpPr>
        <p:spPr>
          <a:xfrm>
            <a:off x="8090529" y="755119"/>
            <a:ext cx="3969293" cy="19703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Correlating SAMM with Risk and Other Metrics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 rotWithShape="1">
          <a:blip r:embed="rId8"/>
          <a:srcRect t="14878" r="1" b="10010"/>
          <a:stretch/>
        </p:blipFill>
        <p:spPr>
          <a:xfrm>
            <a:off x="-2" y="10"/>
            <a:ext cx="7313288" cy="822959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8090529" y="2926080"/>
            <a:ext cx="3969293" cy="4571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-228600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>
                <a:latin typeface="+mj-lt"/>
                <a:ea typeface="+mj-ea"/>
                <a:cs typeface="+mj-cs"/>
              </a:rPr>
              <a:t>Analysis revealed a consistent inverse correlation between SAMM scores and risk scores from an Application Security Posture Management (ASPM) tool.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/>
          <p:nvPr/>
        </p:nvSpPr>
        <p:spPr>
          <a:xfrm>
            <a:off x="5228439" y="2561725"/>
            <a:ext cx="4376595" cy="54699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86384">
              <a:lnSpc>
                <a:spcPts val="4274"/>
              </a:lnSpc>
              <a:spcAft>
                <a:spcPts val="600"/>
              </a:spcAft>
            </a:pPr>
            <a:r>
              <a:rPr lang="en-US" sz="3419" b="1" kern="1200" dirty="0">
                <a:solidFill>
                  <a:srgbClr val="F5F0F0"/>
                </a:solidFill>
                <a:latin typeface="adonis-web" pitchFamily="34" charset="0"/>
                <a:ea typeface="adonis-web" pitchFamily="34" charset="-122"/>
                <a:cs typeface="+mn-cs"/>
              </a:rPr>
              <a:t>Key Findings</a:t>
            </a:r>
            <a:endParaRPr lang="en-US" sz="3976" b="1" dirty="0"/>
          </a:p>
        </p:txBody>
      </p:sp>
      <p:sp>
        <p:nvSpPr>
          <p:cNvPr id="6" name="Shape 2"/>
          <p:cNvSpPr/>
          <p:nvPr/>
        </p:nvSpPr>
        <p:spPr>
          <a:xfrm>
            <a:off x="5228439" y="3614134"/>
            <a:ext cx="433284" cy="433284"/>
          </a:xfrm>
          <a:prstGeom prst="roundRect">
            <a:avLst>
              <a:gd name="adj" fmla="val 2000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3"/>
          <p:cNvSpPr/>
          <p:nvPr/>
        </p:nvSpPr>
        <p:spPr>
          <a:xfrm>
            <a:off x="5373314" y="3699470"/>
            <a:ext cx="143431" cy="2626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786384">
              <a:lnSpc>
                <a:spcPts val="2052"/>
              </a:lnSpc>
              <a:spcAft>
                <a:spcPts val="600"/>
              </a:spcAft>
            </a:pPr>
            <a:r>
              <a:rPr lang="en-US" sz="205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1</a:t>
            </a:r>
            <a:endParaRPr lang="en-US" sz="2386"/>
          </a:p>
        </p:txBody>
      </p:sp>
      <p:sp>
        <p:nvSpPr>
          <p:cNvPr id="8" name="Text 4"/>
          <p:cNvSpPr/>
          <p:nvPr/>
        </p:nvSpPr>
        <p:spPr>
          <a:xfrm>
            <a:off x="5854271" y="3614134"/>
            <a:ext cx="2188297" cy="27355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86384">
              <a:lnSpc>
                <a:spcPts val="2137"/>
              </a:lnSpc>
              <a:spcAft>
                <a:spcPts val="600"/>
              </a:spcAft>
            </a:pPr>
            <a:r>
              <a:rPr lang="en-US" sz="2150" b="1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Inverse Correlation</a:t>
            </a:r>
            <a:endParaRPr lang="en-US" sz="2500" b="1" dirty="0"/>
          </a:p>
        </p:txBody>
      </p:sp>
      <p:sp>
        <p:nvSpPr>
          <p:cNvPr id="9" name="Text 5"/>
          <p:cNvSpPr/>
          <p:nvPr/>
        </p:nvSpPr>
        <p:spPr>
          <a:xfrm>
            <a:off x="5854271" y="4003151"/>
            <a:ext cx="3310667" cy="5776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86384">
              <a:lnSpc>
                <a:spcPts val="2257"/>
              </a:lnSpc>
              <a:spcAft>
                <a:spcPts val="600"/>
              </a:spcAft>
            </a:pPr>
            <a:r>
              <a:rPr lang="en-US" sz="189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Higher SAMM scores linked to lower risk scores in the ASPM tool.</a:t>
            </a:r>
            <a:endParaRPr lang="en-US" sz="2200"/>
          </a:p>
        </p:txBody>
      </p:sp>
      <p:sp>
        <p:nvSpPr>
          <p:cNvPr id="10" name="Shape 6"/>
          <p:cNvSpPr/>
          <p:nvPr/>
        </p:nvSpPr>
        <p:spPr>
          <a:xfrm>
            <a:off x="9357486" y="3614134"/>
            <a:ext cx="433284" cy="433284"/>
          </a:xfrm>
          <a:prstGeom prst="roundRect">
            <a:avLst>
              <a:gd name="adj" fmla="val 2000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7"/>
          <p:cNvSpPr/>
          <p:nvPr/>
        </p:nvSpPr>
        <p:spPr>
          <a:xfrm>
            <a:off x="9502362" y="3699470"/>
            <a:ext cx="143431" cy="2626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786384">
              <a:lnSpc>
                <a:spcPts val="2052"/>
              </a:lnSpc>
              <a:spcAft>
                <a:spcPts val="600"/>
              </a:spcAft>
            </a:pPr>
            <a:r>
              <a:rPr lang="en-US" sz="205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2</a:t>
            </a:r>
            <a:endParaRPr lang="en-US" sz="2386"/>
          </a:p>
        </p:txBody>
      </p:sp>
      <p:sp>
        <p:nvSpPr>
          <p:cNvPr id="12" name="Text 8"/>
          <p:cNvSpPr/>
          <p:nvPr/>
        </p:nvSpPr>
        <p:spPr>
          <a:xfrm>
            <a:off x="9983319" y="3614134"/>
            <a:ext cx="2419953" cy="27355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86384">
              <a:lnSpc>
                <a:spcPts val="2137"/>
              </a:lnSpc>
              <a:spcAft>
                <a:spcPts val="600"/>
              </a:spcAft>
            </a:pPr>
            <a:r>
              <a:rPr lang="en-US" sz="2150" b="1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SAMM and SDLC Maturity</a:t>
            </a:r>
            <a:endParaRPr lang="en-US" sz="2500" b="1" dirty="0"/>
          </a:p>
        </p:txBody>
      </p:sp>
      <p:sp>
        <p:nvSpPr>
          <p:cNvPr id="13" name="Text 9"/>
          <p:cNvSpPr/>
          <p:nvPr/>
        </p:nvSpPr>
        <p:spPr>
          <a:xfrm>
            <a:off x="9983319" y="4003151"/>
            <a:ext cx="3310667" cy="5776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86384">
              <a:lnSpc>
                <a:spcPts val="2257"/>
              </a:lnSpc>
              <a:spcAft>
                <a:spcPts val="600"/>
              </a:spcAft>
            </a:pPr>
            <a:r>
              <a:rPr lang="en-US" sz="189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SAMM-driven approach likely improves SDLC quality attributes.</a:t>
            </a:r>
            <a:endParaRPr lang="en-US" sz="2200"/>
          </a:p>
        </p:txBody>
      </p:sp>
      <p:sp>
        <p:nvSpPr>
          <p:cNvPr id="14" name="Shape 10"/>
          <p:cNvSpPr/>
          <p:nvPr/>
        </p:nvSpPr>
        <p:spPr>
          <a:xfrm>
            <a:off x="5228439" y="4989933"/>
            <a:ext cx="433284" cy="433284"/>
          </a:xfrm>
          <a:prstGeom prst="roundRect">
            <a:avLst>
              <a:gd name="adj" fmla="val 2000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5" name="Text 11"/>
          <p:cNvSpPr/>
          <p:nvPr/>
        </p:nvSpPr>
        <p:spPr>
          <a:xfrm>
            <a:off x="5373314" y="5075269"/>
            <a:ext cx="143431" cy="26261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786384">
              <a:lnSpc>
                <a:spcPts val="2052"/>
              </a:lnSpc>
              <a:spcAft>
                <a:spcPts val="600"/>
              </a:spcAft>
            </a:pPr>
            <a:r>
              <a:rPr lang="en-US" sz="205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3</a:t>
            </a:r>
            <a:endParaRPr lang="en-US" sz="2386"/>
          </a:p>
        </p:txBody>
      </p:sp>
      <p:sp>
        <p:nvSpPr>
          <p:cNvPr id="16" name="Text 12"/>
          <p:cNvSpPr/>
          <p:nvPr/>
        </p:nvSpPr>
        <p:spPr>
          <a:xfrm>
            <a:off x="5854271" y="4989933"/>
            <a:ext cx="2188297" cy="27355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86384">
              <a:lnSpc>
                <a:spcPts val="2137"/>
              </a:lnSpc>
              <a:spcAft>
                <a:spcPts val="600"/>
              </a:spcAft>
            </a:pPr>
            <a:r>
              <a:rPr lang="en-US" sz="2150" b="1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Predictive Value</a:t>
            </a:r>
            <a:endParaRPr lang="en-US" sz="2500" b="1" dirty="0"/>
          </a:p>
        </p:txBody>
      </p:sp>
      <p:sp>
        <p:nvSpPr>
          <p:cNvPr id="17" name="Text 13"/>
          <p:cNvSpPr/>
          <p:nvPr/>
        </p:nvSpPr>
        <p:spPr>
          <a:xfrm>
            <a:off x="5854271" y="5378950"/>
            <a:ext cx="7439715" cy="2888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86384">
              <a:lnSpc>
                <a:spcPts val="2257"/>
              </a:lnSpc>
              <a:spcAft>
                <a:spcPts val="600"/>
              </a:spcAft>
            </a:pPr>
            <a:r>
              <a:rPr lang="en-US" sz="189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SAMM scores could potentially predict general SDLC maturity.</a:t>
            </a:r>
            <a:endParaRPr lang="en-US" sz="220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335872A-E9D8-8BED-8D53-993C2D7FD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0" y="0"/>
            <a:ext cx="4702175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8" name="Picture 1147">
            <a:extLst>
              <a:ext uri="{FF2B5EF4-FFF2-40B4-BE49-F238E27FC236}">
                <a16:creationId xmlns:a16="http://schemas.microsoft.com/office/drawing/2014/main" id="{7594FC8B-8CD2-407F-94F1-9C71F5AEC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3203622"/>
            <a:ext cx="4844414" cy="5025978"/>
          </a:xfrm>
          <a:prstGeom prst="rect">
            <a:avLst/>
          </a:prstGeom>
        </p:spPr>
      </p:pic>
      <p:pic>
        <p:nvPicPr>
          <p:cNvPr id="1156" name="Picture 1155">
            <a:extLst>
              <a:ext uri="{FF2B5EF4-FFF2-40B4-BE49-F238E27FC236}">
                <a16:creationId xmlns:a16="http://schemas.microsoft.com/office/drawing/2014/main" id="{DBABC971-8D40-4A4F-AC60-28B9172789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3470816"/>
            <a:ext cx="1826894" cy="2838544"/>
          </a:xfrm>
          <a:prstGeom prst="rect">
            <a:avLst/>
          </a:prstGeom>
        </p:spPr>
      </p:pic>
      <p:sp>
        <p:nvSpPr>
          <p:cNvPr id="1167" name="Oval 1166">
            <a:extLst>
              <a:ext uri="{FF2B5EF4-FFF2-40B4-BE49-F238E27FC236}">
                <a16:creationId xmlns:a16="http://schemas.microsoft.com/office/drawing/2014/main" id="{B9C04DC5-313B-4FE4-B868-5672A37641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0814" y="2011680"/>
            <a:ext cx="3383280" cy="338328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68" name="Picture 1167">
            <a:extLst>
              <a:ext uri="{FF2B5EF4-FFF2-40B4-BE49-F238E27FC236}">
                <a16:creationId xmlns:a16="http://schemas.microsoft.com/office/drawing/2014/main" id="{791AE23E-90C9-4963-96E2-8DADBFC3B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9599294" y="0"/>
            <a:ext cx="1924064" cy="1369688"/>
          </a:xfrm>
          <a:prstGeom prst="rect">
            <a:avLst/>
          </a:prstGeom>
        </p:spPr>
      </p:pic>
      <p:pic>
        <p:nvPicPr>
          <p:cNvPr id="1169" name="Picture 1168">
            <a:extLst>
              <a:ext uri="{FF2B5EF4-FFF2-40B4-BE49-F238E27FC236}">
                <a16:creationId xmlns:a16="http://schemas.microsoft.com/office/drawing/2014/main" id="{C5F93E90-4379-4AAC-B021-E5FA6D974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0330814" y="7315200"/>
            <a:ext cx="1192481" cy="914400"/>
          </a:xfrm>
          <a:prstGeom prst="rect">
            <a:avLst/>
          </a:prstGeom>
        </p:spPr>
      </p:pic>
      <p:sp>
        <p:nvSpPr>
          <p:cNvPr id="1170" name="Rectangle 1169">
            <a:extLst>
              <a:ext uri="{FF2B5EF4-FFF2-40B4-BE49-F238E27FC236}">
                <a16:creationId xmlns:a16="http://schemas.microsoft.com/office/drawing/2014/main" id="{329FDD08-42D8-4AFF-90E5-5DAA5BC4CB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25374" y="0"/>
            <a:ext cx="822960" cy="13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ext 1">
            <a:extLst>
              <a:ext uri="{FF2B5EF4-FFF2-40B4-BE49-F238E27FC236}">
                <a16:creationId xmlns:a16="http://schemas.microsoft.com/office/drawing/2014/main" id="{A8E1594A-D193-3C27-F873-3987088BD1D3}"/>
              </a:ext>
            </a:extLst>
          </p:cNvPr>
          <p:cNvSpPr/>
          <p:nvPr/>
        </p:nvSpPr>
        <p:spPr>
          <a:xfrm>
            <a:off x="8863160" y="1591056"/>
            <a:ext cx="4990001" cy="36798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defTabSz="457200">
              <a:spcBef>
                <a:spcPct val="0"/>
              </a:spcBef>
              <a:spcAft>
                <a:spcPts val="600"/>
              </a:spcAft>
            </a:pPr>
            <a:r>
              <a:rPr lang="en-US" sz="65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Inverse Correlation</a:t>
            </a:r>
          </a:p>
        </p:txBody>
      </p:sp>
      <p:sp>
        <p:nvSpPr>
          <p:cNvPr id="1171" name="Rectangle 1170">
            <a:extLst>
              <a:ext uri="{FF2B5EF4-FFF2-40B4-BE49-F238E27FC236}">
                <a16:creationId xmlns:a16="http://schemas.microsoft.com/office/drawing/2014/main" id="{C9583823-2AA3-46EB-A803-287EC900B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08678" cy="8229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2" name="Freeform 36">
            <a:extLst>
              <a:ext uri="{FF2B5EF4-FFF2-40B4-BE49-F238E27FC236}">
                <a16:creationId xmlns:a16="http://schemas.microsoft.com/office/drawing/2014/main" id="{CA87D9D8-42FB-4157-A365-AD97CC6BAF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9575" y="-1"/>
            <a:ext cx="671366" cy="4451570"/>
          </a:xfrm>
          <a:custGeom>
            <a:avLst/>
            <a:gdLst>
              <a:gd name="connsiteX0" fmla="*/ 0 w 559472"/>
              <a:gd name="connsiteY0" fmla="*/ 0 h 3709642"/>
              <a:gd name="connsiteX1" fmla="*/ 473952 w 559472"/>
              <a:gd name="connsiteY1" fmla="*/ 0 h 3709642"/>
              <a:gd name="connsiteX2" fmla="*/ 485840 w 559472"/>
              <a:gd name="connsiteY2" fmla="*/ 161194 h 3709642"/>
              <a:gd name="connsiteX3" fmla="*/ 523949 w 559472"/>
              <a:gd name="connsiteY3" fmla="*/ 3672197 h 3709642"/>
              <a:gd name="connsiteX4" fmla="*/ 454748 w 559472"/>
              <a:gd name="connsiteY4" fmla="*/ 3709642 h 3709642"/>
              <a:gd name="connsiteX5" fmla="*/ 448224 w 559472"/>
              <a:gd name="connsiteY5" fmla="*/ 3510471 h 3709642"/>
              <a:gd name="connsiteX6" fmla="*/ 443564 w 559472"/>
              <a:gd name="connsiteY6" fmla="*/ 3408563 h 3709642"/>
              <a:gd name="connsiteX7" fmla="*/ 438902 w 559472"/>
              <a:gd name="connsiteY7" fmla="*/ 3304407 h 3709642"/>
              <a:gd name="connsiteX8" fmla="*/ 433941 w 559472"/>
              <a:gd name="connsiteY8" fmla="*/ 3198777 h 3709642"/>
              <a:gd name="connsiteX9" fmla="*/ 427584 w 559472"/>
              <a:gd name="connsiteY9" fmla="*/ 3092510 h 3709642"/>
              <a:gd name="connsiteX10" fmla="*/ 420988 w 559472"/>
              <a:gd name="connsiteY10" fmla="*/ 2984390 h 3709642"/>
              <a:gd name="connsiteX11" fmla="*/ 414330 w 559472"/>
              <a:gd name="connsiteY11" fmla="*/ 2874401 h 3709642"/>
              <a:gd name="connsiteX12" fmla="*/ 406840 w 559472"/>
              <a:gd name="connsiteY12" fmla="*/ 2762980 h 3709642"/>
              <a:gd name="connsiteX13" fmla="*/ 397745 w 559472"/>
              <a:gd name="connsiteY13" fmla="*/ 2650566 h 3709642"/>
              <a:gd name="connsiteX14" fmla="*/ 389154 w 559472"/>
              <a:gd name="connsiteY14" fmla="*/ 2536612 h 3709642"/>
              <a:gd name="connsiteX15" fmla="*/ 379225 w 559472"/>
              <a:gd name="connsiteY15" fmla="*/ 2421642 h 3709642"/>
              <a:gd name="connsiteX16" fmla="*/ 368316 w 559472"/>
              <a:gd name="connsiteY16" fmla="*/ 2305627 h 3709642"/>
              <a:gd name="connsiteX17" fmla="*/ 357466 w 559472"/>
              <a:gd name="connsiteY17" fmla="*/ 2189233 h 3709642"/>
              <a:gd name="connsiteX18" fmla="*/ 344982 w 559472"/>
              <a:gd name="connsiteY18" fmla="*/ 2071473 h 3709642"/>
              <a:gd name="connsiteX19" fmla="*/ 332466 w 559472"/>
              <a:gd name="connsiteY19" fmla="*/ 1952216 h 3709642"/>
              <a:gd name="connsiteX20" fmla="*/ 319121 w 559472"/>
              <a:gd name="connsiteY20" fmla="*/ 1833776 h 3709642"/>
              <a:gd name="connsiteX21" fmla="*/ 304408 w 559472"/>
              <a:gd name="connsiteY21" fmla="*/ 1713948 h 3709642"/>
              <a:gd name="connsiteX22" fmla="*/ 288685 w 559472"/>
              <a:gd name="connsiteY22" fmla="*/ 1592703 h 3709642"/>
              <a:gd name="connsiteX23" fmla="*/ 273050 w 559472"/>
              <a:gd name="connsiteY23" fmla="*/ 1471451 h 3709642"/>
              <a:gd name="connsiteX24" fmla="*/ 255813 w 559472"/>
              <a:gd name="connsiteY24" fmla="*/ 1350328 h 3709642"/>
              <a:gd name="connsiteX25" fmla="*/ 237060 w 559472"/>
              <a:gd name="connsiteY25" fmla="*/ 1227080 h 3709642"/>
              <a:gd name="connsiteX26" fmla="*/ 218488 w 559472"/>
              <a:gd name="connsiteY26" fmla="*/ 1106065 h 3709642"/>
              <a:gd name="connsiteX27" fmla="*/ 198221 w 559472"/>
              <a:gd name="connsiteY27" fmla="*/ 982940 h 3709642"/>
              <a:gd name="connsiteX28" fmla="*/ 177152 w 559472"/>
              <a:gd name="connsiteY28" fmla="*/ 858755 h 3709642"/>
              <a:gd name="connsiteX29" fmla="*/ 155551 w 559472"/>
              <a:gd name="connsiteY29" fmla="*/ 736861 h 3709642"/>
              <a:gd name="connsiteX30" fmla="*/ 131782 w 559472"/>
              <a:gd name="connsiteY30" fmla="*/ 613645 h 3709642"/>
              <a:gd name="connsiteX31" fmla="*/ 107123 w 559472"/>
              <a:gd name="connsiteY31" fmla="*/ 490500 h 3709642"/>
              <a:gd name="connsiteX32" fmla="*/ 82552 w 559472"/>
              <a:gd name="connsiteY32" fmla="*/ 367348 h 3709642"/>
              <a:gd name="connsiteX33" fmla="*/ 55608 w 559472"/>
              <a:gd name="connsiteY33" fmla="*/ 244762 h 3709642"/>
              <a:gd name="connsiteX34" fmla="*/ 28130 w 559472"/>
              <a:gd name="connsiteY34" fmla="*/ 122220 h 3709642"/>
              <a:gd name="connsiteX35" fmla="*/ 0 w 559472"/>
              <a:gd name="connsiteY35" fmla="*/ 0 h 3709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9472" h="3709642">
                <a:moveTo>
                  <a:pt x="0" y="0"/>
                </a:moveTo>
                <a:lnTo>
                  <a:pt x="473952" y="0"/>
                </a:lnTo>
                <a:lnTo>
                  <a:pt x="485840" y="161194"/>
                </a:lnTo>
                <a:cubicBezTo>
                  <a:pt x="552063" y="1147770"/>
                  <a:pt x="592441" y="3086737"/>
                  <a:pt x="523949" y="3672197"/>
                </a:cubicBezTo>
                <a:cubicBezTo>
                  <a:pt x="500842" y="3684557"/>
                  <a:pt x="477855" y="3697282"/>
                  <a:pt x="454748" y="3709642"/>
                </a:cubicBezTo>
                <a:lnTo>
                  <a:pt x="448224" y="3510471"/>
                </a:lnTo>
                <a:lnTo>
                  <a:pt x="443564" y="3408563"/>
                </a:lnTo>
                <a:lnTo>
                  <a:pt x="438902" y="3304407"/>
                </a:lnTo>
                <a:lnTo>
                  <a:pt x="433941" y="3198777"/>
                </a:lnTo>
                <a:lnTo>
                  <a:pt x="427584" y="3092510"/>
                </a:lnTo>
                <a:lnTo>
                  <a:pt x="420988" y="2984390"/>
                </a:lnTo>
                <a:lnTo>
                  <a:pt x="414330" y="2874401"/>
                </a:lnTo>
                <a:lnTo>
                  <a:pt x="406840" y="2762980"/>
                </a:lnTo>
                <a:lnTo>
                  <a:pt x="397745" y="2650566"/>
                </a:lnTo>
                <a:lnTo>
                  <a:pt x="389154" y="2536612"/>
                </a:lnTo>
                <a:lnTo>
                  <a:pt x="379225" y="2421642"/>
                </a:lnTo>
                <a:lnTo>
                  <a:pt x="368316" y="2305627"/>
                </a:lnTo>
                <a:lnTo>
                  <a:pt x="357466" y="2189233"/>
                </a:lnTo>
                <a:lnTo>
                  <a:pt x="344982" y="2071473"/>
                </a:lnTo>
                <a:lnTo>
                  <a:pt x="332466" y="1952216"/>
                </a:lnTo>
                <a:lnTo>
                  <a:pt x="319121" y="1833776"/>
                </a:lnTo>
                <a:lnTo>
                  <a:pt x="304408" y="1713948"/>
                </a:lnTo>
                <a:lnTo>
                  <a:pt x="288685" y="1592703"/>
                </a:lnTo>
                <a:lnTo>
                  <a:pt x="273050" y="1471451"/>
                </a:lnTo>
                <a:lnTo>
                  <a:pt x="255813" y="1350328"/>
                </a:lnTo>
                <a:lnTo>
                  <a:pt x="237060" y="1227080"/>
                </a:lnTo>
                <a:lnTo>
                  <a:pt x="218488" y="1106065"/>
                </a:lnTo>
                <a:lnTo>
                  <a:pt x="198221" y="982940"/>
                </a:lnTo>
                <a:lnTo>
                  <a:pt x="177152" y="858755"/>
                </a:lnTo>
                <a:lnTo>
                  <a:pt x="155551" y="736861"/>
                </a:lnTo>
                <a:lnTo>
                  <a:pt x="131782" y="613645"/>
                </a:lnTo>
                <a:lnTo>
                  <a:pt x="107123" y="490500"/>
                </a:lnTo>
                <a:lnTo>
                  <a:pt x="82552" y="367348"/>
                </a:lnTo>
                <a:lnTo>
                  <a:pt x="55608" y="244762"/>
                </a:lnTo>
                <a:lnTo>
                  <a:pt x="28130" y="122220"/>
                </a:lnTo>
                <a:lnTo>
                  <a:pt x="0" y="0"/>
                </a:lnTo>
                <a:close/>
              </a:path>
            </a:pathLst>
          </a:custGeom>
          <a:solidFill>
            <a:schemeClr val="tx1">
              <a:alpha val="20000"/>
            </a:schemeClr>
          </a:solidFill>
          <a:ln>
            <a:noFill/>
          </a:ln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3" name="Freeform 5">
            <a:extLst>
              <a:ext uri="{FF2B5EF4-FFF2-40B4-BE49-F238E27FC236}">
                <a16:creationId xmlns:a16="http://schemas.microsoft.com/office/drawing/2014/main" id="{2E6028E3-4806-4E1D-A24F-F8166F67F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">
          <a:xfrm rot="5400000" flipH="1">
            <a:off x="3473473" y="3307970"/>
            <a:ext cx="8229600" cy="1613658"/>
          </a:xfrm>
          <a:custGeom>
            <a:avLst/>
            <a:gdLst/>
            <a:ahLst/>
            <a:cxnLst/>
            <a:rect l="l" t="t" r="r" b="b"/>
            <a:pathLst>
              <a:path w="10000" h="8000">
                <a:moveTo>
                  <a:pt x="0" y="0"/>
                </a:moveTo>
                <a:lnTo>
                  <a:pt x="0" y="7970"/>
                </a:lnTo>
                <a:lnTo>
                  <a:pt x="10000" y="8000"/>
                </a:lnTo>
                <a:lnTo>
                  <a:pt x="10000" y="7"/>
                </a:lnTo>
                <a:lnTo>
                  <a:pt x="10000" y="7"/>
                </a:lnTo>
                <a:lnTo>
                  <a:pt x="9773" y="156"/>
                </a:lnTo>
                <a:lnTo>
                  <a:pt x="9547" y="298"/>
                </a:lnTo>
                <a:lnTo>
                  <a:pt x="9320" y="437"/>
                </a:lnTo>
                <a:lnTo>
                  <a:pt x="9092" y="556"/>
                </a:lnTo>
                <a:lnTo>
                  <a:pt x="8865" y="676"/>
                </a:lnTo>
                <a:lnTo>
                  <a:pt x="8637" y="788"/>
                </a:lnTo>
                <a:lnTo>
                  <a:pt x="8412" y="884"/>
                </a:lnTo>
                <a:lnTo>
                  <a:pt x="8184" y="975"/>
                </a:lnTo>
                <a:lnTo>
                  <a:pt x="7957" y="1058"/>
                </a:lnTo>
                <a:lnTo>
                  <a:pt x="7734" y="1130"/>
                </a:lnTo>
                <a:lnTo>
                  <a:pt x="7508" y="1202"/>
                </a:lnTo>
                <a:lnTo>
                  <a:pt x="7285" y="1262"/>
                </a:lnTo>
                <a:lnTo>
                  <a:pt x="7062" y="1309"/>
                </a:lnTo>
                <a:lnTo>
                  <a:pt x="6840" y="1358"/>
                </a:lnTo>
                <a:lnTo>
                  <a:pt x="6620" y="1399"/>
                </a:lnTo>
                <a:lnTo>
                  <a:pt x="6402" y="1428"/>
                </a:lnTo>
                <a:lnTo>
                  <a:pt x="6184" y="1453"/>
                </a:lnTo>
                <a:lnTo>
                  <a:pt x="5968" y="1477"/>
                </a:lnTo>
                <a:lnTo>
                  <a:pt x="5755" y="1488"/>
                </a:lnTo>
                <a:lnTo>
                  <a:pt x="5542" y="1500"/>
                </a:lnTo>
                <a:lnTo>
                  <a:pt x="5332" y="1506"/>
                </a:lnTo>
                <a:lnTo>
                  <a:pt x="5124" y="1500"/>
                </a:lnTo>
                <a:lnTo>
                  <a:pt x="4918" y="1500"/>
                </a:lnTo>
                <a:lnTo>
                  <a:pt x="4714" y="1488"/>
                </a:lnTo>
                <a:lnTo>
                  <a:pt x="4514" y="1470"/>
                </a:lnTo>
                <a:lnTo>
                  <a:pt x="4316" y="1453"/>
                </a:lnTo>
                <a:lnTo>
                  <a:pt x="4122" y="1434"/>
                </a:lnTo>
                <a:lnTo>
                  <a:pt x="3929" y="1405"/>
                </a:lnTo>
                <a:lnTo>
                  <a:pt x="3739" y="1374"/>
                </a:lnTo>
                <a:lnTo>
                  <a:pt x="3553" y="1346"/>
                </a:lnTo>
                <a:lnTo>
                  <a:pt x="3190" y="1267"/>
                </a:lnTo>
                <a:lnTo>
                  <a:pt x="2842" y="1183"/>
                </a:lnTo>
                <a:lnTo>
                  <a:pt x="2508" y="1095"/>
                </a:lnTo>
                <a:lnTo>
                  <a:pt x="2192" y="998"/>
                </a:lnTo>
                <a:lnTo>
                  <a:pt x="1890" y="897"/>
                </a:lnTo>
                <a:lnTo>
                  <a:pt x="1610" y="788"/>
                </a:lnTo>
                <a:lnTo>
                  <a:pt x="1347" y="681"/>
                </a:lnTo>
                <a:lnTo>
                  <a:pt x="1105" y="574"/>
                </a:lnTo>
                <a:lnTo>
                  <a:pt x="883" y="473"/>
                </a:lnTo>
                <a:lnTo>
                  <a:pt x="686" y="377"/>
                </a:lnTo>
                <a:lnTo>
                  <a:pt x="508" y="286"/>
                </a:lnTo>
                <a:lnTo>
                  <a:pt x="358" y="210"/>
                </a:lnTo>
                <a:lnTo>
                  <a:pt x="232" y="138"/>
                </a:lnTo>
                <a:lnTo>
                  <a:pt x="59" y="35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026" name="Picture 2" descr="Output image">
            <a:extLst>
              <a:ext uri="{FF2B5EF4-FFF2-40B4-BE49-F238E27FC236}">
                <a16:creationId xmlns:a16="http://schemas.microsoft.com/office/drawing/2014/main" id="{B91AD798-F47C-D3EB-967C-197993180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591057"/>
            <a:ext cx="7866392" cy="51918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6" name="Picture 1185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3203622"/>
            <a:ext cx="4844414" cy="5025978"/>
          </a:xfrm>
          <a:prstGeom prst="rect">
            <a:avLst/>
          </a:prstGeom>
        </p:spPr>
      </p:pic>
      <p:pic>
        <p:nvPicPr>
          <p:cNvPr id="1187" name="Picture 1186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3470816"/>
            <a:ext cx="1826894" cy="2838544"/>
          </a:xfrm>
          <a:prstGeom prst="rect">
            <a:avLst/>
          </a:prstGeom>
        </p:spPr>
      </p:pic>
      <p:sp>
        <p:nvSpPr>
          <p:cNvPr id="1188" name="Oval 1187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0814" y="2011680"/>
            <a:ext cx="3383280" cy="338328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189" name="Picture 1188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9599294" y="0"/>
            <a:ext cx="1924064" cy="1369688"/>
          </a:xfrm>
          <a:prstGeom prst="rect">
            <a:avLst/>
          </a:prstGeom>
        </p:spPr>
      </p:pic>
      <p:pic>
        <p:nvPicPr>
          <p:cNvPr id="1190" name="Picture 1189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0327053" y="7315200"/>
            <a:ext cx="1192481" cy="914400"/>
          </a:xfrm>
          <a:prstGeom prst="rect">
            <a:avLst/>
          </a:prstGeom>
        </p:spPr>
      </p:pic>
      <p:sp>
        <p:nvSpPr>
          <p:cNvPr id="1191" name="Rectangle 1190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25374" y="0"/>
            <a:ext cx="822960" cy="13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 1"/>
          <p:cNvSpPr/>
          <p:nvPr/>
        </p:nvSpPr>
        <p:spPr>
          <a:xfrm>
            <a:off x="8090529" y="755119"/>
            <a:ext cx="3969293" cy="19703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marL="0" indent="0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3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Conclusion: SAMM's Impact at Zebra Technologies</a:t>
            </a:r>
          </a:p>
        </p:txBody>
      </p:sp>
      <p:pic>
        <p:nvPicPr>
          <p:cNvPr id="1026" name="Picture 2" descr="A group of people around a table&#10;&#10;Description automatically generated">
            <a:extLst>
              <a:ext uri="{FF2B5EF4-FFF2-40B4-BE49-F238E27FC236}">
                <a16:creationId xmlns:a16="http://schemas.microsoft.com/office/drawing/2014/main" id="{CF1C4994-D6E9-1C02-9C8A-5D8F4281A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57" r="1" b="2920"/>
          <a:stretch/>
        </p:blipFill>
        <p:spPr bwMode="auto">
          <a:xfrm>
            <a:off x="-2" y="10"/>
            <a:ext cx="7313288" cy="822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2"/>
          <p:cNvSpPr/>
          <p:nvPr/>
        </p:nvSpPr>
        <p:spPr>
          <a:xfrm>
            <a:off x="8090529" y="2926080"/>
            <a:ext cx="3969293" cy="45719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indent="-228600"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</a:pPr>
            <a:r>
              <a:rPr lang="en-US" dirty="0">
                <a:latin typeface="+mj-lt"/>
                <a:ea typeface="+mj-ea"/>
                <a:cs typeface="+mj-cs"/>
              </a:rPr>
              <a:t>OWASP SAMM has provided Zebra Technologies with a measurable approach to application security, raising awareness and driving improvements across various metrics.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8" name="Picture 2157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3203622"/>
            <a:ext cx="4844414" cy="5025978"/>
          </a:xfrm>
          <a:prstGeom prst="rect">
            <a:avLst/>
          </a:prstGeom>
        </p:spPr>
      </p:pic>
      <p:pic>
        <p:nvPicPr>
          <p:cNvPr id="2159" name="Picture 2158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3470816"/>
            <a:ext cx="1826894" cy="2838544"/>
          </a:xfrm>
          <a:prstGeom prst="rect">
            <a:avLst/>
          </a:prstGeom>
        </p:spPr>
      </p:pic>
      <p:sp>
        <p:nvSpPr>
          <p:cNvPr id="2160" name="Oval 2159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0814" y="2011680"/>
            <a:ext cx="3383280" cy="338328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2161" name="Picture 2160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9599294" y="0"/>
            <a:ext cx="1924064" cy="1369688"/>
          </a:xfrm>
          <a:prstGeom prst="rect">
            <a:avLst/>
          </a:prstGeom>
        </p:spPr>
      </p:pic>
      <p:pic>
        <p:nvPicPr>
          <p:cNvPr id="2162" name="Picture 2161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0327053" y="7315200"/>
            <a:ext cx="1192481" cy="914400"/>
          </a:xfrm>
          <a:prstGeom prst="rect">
            <a:avLst/>
          </a:prstGeom>
        </p:spPr>
      </p:pic>
      <p:sp>
        <p:nvSpPr>
          <p:cNvPr id="2163" name="Rectangle 2162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25374" y="0"/>
            <a:ext cx="822960" cy="13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 1"/>
          <p:cNvSpPr/>
          <p:nvPr/>
        </p:nvSpPr>
        <p:spPr>
          <a:xfrm>
            <a:off x="9842204" y="1745955"/>
            <a:ext cx="4010954" cy="39700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defTabSz="457200">
              <a:spcBef>
                <a:spcPct val="0"/>
              </a:spcBef>
              <a:spcAft>
                <a:spcPts val="600"/>
              </a:spcAft>
            </a:pPr>
            <a:r>
              <a:rPr lang="en-US" sz="7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One more thing…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C2FC43-DB80-C945-45D5-C9BC93DB9C1B}"/>
              </a:ext>
            </a:extLst>
          </p:cNvPr>
          <p:cNvSpPr txBox="1"/>
          <p:nvPr/>
        </p:nvSpPr>
        <p:spPr>
          <a:xfrm>
            <a:off x="9842204" y="5716010"/>
            <a:ext cx="4010954" cy="178206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bg2">
                  <a:lumMod val="40000"/>
                  <a:lumOff val="60000"/>
                </a:schemeClr>
              </a:buClr>
              <a:buSzPct val="80000"/>
            </a:pPr>
            <a:r>
              <a:rPr lang="en-US" sz="20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Acquisitions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02804E1-50F8-BAB1-69E7-8742283A3E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38" r="1" b="9586"/>
          <a:stretch/>
        </p:blipFill>
        <p:spPr bwMode="auto">
          <a:xfrm>
            <a:off x="0" y="0"/>
            <a:ext cx="7993429" cy="8229600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93742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/>
          <p:nvPr/>
        </p:nvSpPr>
        <p:spPr>
          <a:xfrm>
            <a:off x="6338858" y="1745956"/>
            <a:ext cx="7514300" cy="39706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defTabSz="457200">
              <a:spcBef>
                <a:spcPct val="0"/>
              </a:spcBef>
              <a:spcAft>
                <a:spcPts val="600"/>
              </a:spcAft>
            </a:pPr>
            <a:r>
              <a:rPr lang="en-US" sz="7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Quiz Time!</a:t>
            </a:r>
          </a:p>
        </p:txBody>
      </p:sp>
      <p:sp>
        <p:nvSpPr>
          <p:cNvPr id="6" name="Text 2"/>
          <p:cNvSpPr/>
          <p:nvPr/>
        </p:nvSpPr>
        <p:spPr>
          <a:xfrm>
            <a:off x="6338858" y="5716563"/>
            <a:ext cx="7514300" cy="17572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cap="all" dirty="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Test your understanding of Zebra Technologies' SAMM journey.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 rotWithShape="1">
          <a:blip r:embed="rId3"/>
          <a:srcRect b="1229"/>
          <a:stretch/>
        </p:blipFill>
        <p:spPr>
          <a:xfrm>
            <a:off x="-1" y="10"/>
            <a:ext cx="5561617" cy="822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49162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548806" y="987907"/>
            <a:ext cx="7122572" cy="89019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7008"/>
              </a:lnSpc>
              <a:spcAft>
                <a:spcPts val="600"/>
              </a:spcAft>
            </a:pPr>
            <a:r>
              <a:rPr lang="en-US" sz="5606" kern="1200">
                <a:solidFill>
                  <a:srgbClr val="F5F0F0"/>
                </a:solidFill>
                <a:latin typeface="adonis-web" pitchFamily="34" charset="0"/>
                <a:ea typeface="adonis-web" pitchFamily="34" charset="-122"/>
                <a:cs typeface="+mn-cs"/>
              </a:rPr>
              <a:t>Question 3</a:t>
            </a:r>
            <a:endParaRPr lang="en-US" sz="3976"/>
          </a:p>
        </p:txBody>
      </p:sp>
      <p:sp>
        <p:nvSpPr>
          <p:cNvPr id="5" name="Text 2"/>
          <p:cNvSpPr/>
          <p:nvPr/>
        </p:nvSpPr>
        <p:spPr>
          <a:xfrm>
            <a:off x="548806" y="2504816"/>
            <a:ext cx="13532954" cy="47003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700"/>
              </a:lnSpc>
              <a:spcAft>
                <a:spcPts val="600"/>
              </a:spcAft>
            </a:pPr>
            <a:r>
              <a:rPr lang="en-US" sz="3525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What significant correlation did Zebra Technologies discover </a:t>
            </a:r>
            <a:br>
              <a:rPr lang="en-US" sz="3525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</a:br>
            <a:r>
              <a:rPr lang="en-US" sz="3525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through their analysis of SAMM scores?</a:t>
            </a:r>
            <a:endParaRPr lang="en-US" sz="2500"/>
          </a:p>
        </p:txBody>
      </p:sp>
      <p:sp>
        <p:nvSpPr>
          <p:cNvPr id="6" name="Shape 3"/>
          <p:cNvSpPr/>
          <p:nvPr/>
        </p:nvSpPr>
        <p:spPr>
          <a:xfrm>
            <a:off x="548640" y="3851190"/>
            <a:ext cx="6609882" cy="1538573"/>
          </a:xfrm>
          <a:prstGeom prst="roundRect">
            <a:avLst>
              <a:gd name="adj" fmla="val 916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872743" y="4175295"/>
            <a:ext cx="5961674" cy="8903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2820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A) Higher SAMM scores correlate with increased development time</a:t>
            </a:r>
            <a:endParaRPr lang="en-US" sz="2000"/>
          </a:p>
        </p:txBody>
      </p:sp>
      <p:sp>
        <p:nvSpPr>
          <p:cNvPr id="8" name="Shape 5"/>
          <p:cNvSpPr/>
          <p:nvPr/>
        </p:nvSpPr>
        <p:spPr>
          <a:xfrm>
            <a:off x="7471878" y="3851190"/>
            <a:ext cx="6609882" cy="1538573"/>
          </a:xfrm>
          <a:prstGeom prst="roundRect">
            <a:avLst>
              <a:gd name="adj" fmla="val 916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7795983" y="4175295"/>
            <a:ext cx="5961674" cy="8903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2820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B) Higher SAMM scores correlate with lower risk scores in their ASPM tool</a:t>
            </a:r>
            <a:endParaRPr lang="en-US" sz="2000"/>
          </a:p>
        </p:txBody>
      </p:sp>
      <p:sp>
        <p:nvSpPr>
          <p:cNvPr id="10" name="Shape 7"/>
          <p:cNvSpPr/>
          <p:nvPr/>
        </p:nvSpPr>
        <p:spPr>
          <a:xfrm>
            <a:off x="548640" y="5703120"/>
            <a:ext cx="6609882" cy="1538573"/>
          </a:xfrm>
          <a:prstGeom prst="roundRect">
            <a:avLst>
              <a:gd name="adj" fmla="val 916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872743" y="6027224"/>
            <a:ext cx="5961674" cy="8903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2820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C) SAMM scores have no correlation with other security metrics</a:t>
            </a:r>
            <a:endParaRPr lang="en-US" sz="2000"/>
          </a:p>
        </p:txBody>
      </p:sp>
      <p:sp>
        <p:nvSpPr>
          <p:cNvPr id="12" name="Shape 9"/>
          <p:cNvSpPr/>
          <p:nvPr/>
        </p:nvSpPr>
        <p:spPr>
          <a:xfrm>
            <a:off x="7471878" y="5703120"/>
            <a:ext cx="6609882" cy="1538573"/>
          </a:xfrm>
          <a:prstGeom prst="roundRect">
            <a:avLst>
              <a:gd name="adj" fmla="val 916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7795983" y="6027224"/>
            <a:ext cx="5961674" cy="8903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2820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D) Lower SAMM scores indicate better adherence to industry standards</a:t>
            </a:r>
            <a:endParaRPr lang="en-US" sz="200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548806" y="987907"/>
            <a:ext cx="7122572" cy="89019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7008"/>
              </a:lnSpc>
              <a:spcAft>
                <a:spcPts val="600"/>
              </a:spcAft>
            </a:pPr>
            <a:r>
              <a:rPr lang="en-US" sz="5606" kern="1200" dirty="0">
                <a:solidFill>
                  <a:srgbClr val="F5F0F0"/>
                </a:solidFill>
                <a:latin typeface="adonis-web" pitchFamily="34" charset="0"/>
                <a:ea typeface="adonis-web" pitchFamily="34" charset="-122"/>
                <a:cs typeface="+mn-cs"/>
              </a:rPr>
              <a:t>Question 3</a:t>
            </a:r>
            <a:endParaRPr lang="en-US" sz="3976" dirty="0"/>
          </a:p>
        </p:txBody>
      </p:sp>
      <p:sp>
        <p:nvSpPr>
          <p:cNvPr id="5" name="Text 2"/>
          <p:cNvSpPr/>
          <p:nvPr/>
        </p:nvSpPr>
        <p:spPr>
          <a:xfrm>
            <a:off x="548806" y="2504816"/>
            <a:ext cx="13532954" cy="47003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700"/>
              </a:lnSpc>
              <a:spcAft>
                <a:spcPts val="600"/>
              </a:spcAft>
            </a:pPr>
            <a:r>
              <a:rPr lang="en-US" sz="3525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What significant correlation did Zebra Technologies discover </a:t>
            </a:r>
            <a:br>
              <a:rPr lang="en-US" sz="3525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</a:br>
            <a:r>
              <a:rPr lang="en-US" sz="3525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through their analysis of SAMM scores?</a:t>
            </a:r>
            <a:endParaRPr lang="en-US" sz="2500"/>
          </a:p>
        </p:txBody>
      </p:sp>
      <p:sp>
        <p:nvSpPr>
          <p:cNvPr id="6" name="Shape 3"/>
          <p:cNvSpPr/>
          <p:nvPr/>
        </p:nvSpPr>
        <p:spPr>
          <a:xfrm>
            <a:off x="548640" y="3851190"/>
            <a:ext cx="6609882" cy="1538573"/>
          </a:xfrm>
          <a:prstGeom prst="roundRect">
            <a:avLst>
              <a:gd name="adj" fmla="val 916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872743" y="4175295"/>
            <a:ext cx="5961674" cy="8903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2820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A) Higher SAMM scores correlate with increased development time</a:t>
            </a:r>
            <a:endParaRPr lang="en-US" sz="2000"/>
          </a:p>
        </p:txBody>
      </p:sp>
      <p:sp>
        <p:nvSpPr>
          <p:cNvPr id="8" name="Shape 5"/>
          <p:cNvSpPr/>
          <p:nvPr/>
        </p:nvSpPr>
        <p:spPr>
          <a:xfrm>
            <a:off x="7471878" y="3851190"/>
            <a:ext cx="6609882" cy="1538573"/>
          </a:xfrm>
          <a:prstGeom prst="roundRect">
            <a:avLst>
              <a:gd name="adj" fmla="val 916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7795983" y="4175295"/>
            <a:ext cx="5961674" cy="8903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2820" b="1" u="sng" kern="1200">
                <a:solidFill>
                  <a:srgbClr val="FFFF00"/>
                </a:solidFill>
                <a:latin typeface="adonis-web" pitchFamily="34" charset="0"/>
                <a:ea typeface="adonis-web" pitchFamily="34" charset="-122"/>
                <a:cs typeface="+mn-cs"/>
              </a:rPr>
              <a:t>B) Higher SAMM scores correlate with lower risk scores in their ASPM tool</a:t>
            </a:r>
            <a:endParaRPr lang="en-US" sz="2000" b="1" u="sng">
              <a:solidFill>
                <a:srgbClr val="FFFF00"/>
              </a:solidFill>
            </a:endParaRPr>
          </a:p>
        </p:txBody>
      </p:sp>
      <p:sp>
        <p:nvSpPr>
          <p:cNvPr id="10" name="Shape 7"/>
          <p:cNvSpPr/>
          <p:nvPr/>
        </p:nvSpPr>
        <p:spPr>
          <a:xfrm>
            <a:off x="548640" y="5703120"/>
            <a:ext cx="6609882" cy="1538573"/>
          </a:xfrm>
          <a:prstGeom prst="roundRect">
            <a:avLst>
              <a:gd name="adj" fmla="val 916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872743" y="6027224"/>
            <a:ext cx="5961674" cy="8903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2820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C) SAMM scores have no correlation with other security metrics</a:t>
            </a:r>
            <a:endParaRPr lang="en-US" sz="2000"/>
          </a:p>
        </p:txBody>
      </p:sp>
      <p:sp>
        <p:nvSpPr>
          <p:cNvPr id="12" name="Shape 9"/>
          <p:cNvSpPr/>
          <p:nvPr/>
        </p:nvSpPr>
        <p:spPr>
          <a:xfrm>
            <a:off x="7471878" y="5703120"/>
            <a:ext cx="6609882" cy="1538573"/>
          </a:xfrm>
          <a:prstGeom prst="roundRect">
            <a:avLst>
              <a:gd name="adj" fmla="val 9166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7795983" y="6027224"/>
            <a:ext cx="5961674" cy="890363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2820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D) Lower SAMM scores indicate better adherence to industry standards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2117241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9000"/>
                <a:hueMod val="108000"/>
                <a:satMod val="164000"/>
                <a:lumMod val="74000"/>
              </a:schemeClr>
              <a:schemeClr val="bg2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1" name="Picture 3130">
            <a:extLst>
              <a:ext uri="{FF2B5EF4-FFF2-40B4-BE49-F238E27FC236}">
                <a16:creationId xmlns:a16="http://schemas.microsoft.com/office/drawing/2014/main" id="{DF19BAF3-7E20-4B9D-B544-BABAEEA1FA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3203622"/>
            <a:ext cx="4844414" cy="5025978"/>
          </a:xfrm>
          <a:prstGeom prst="rect">
            <a:avLst/>
          </a:prstGeom>
        </p:spPr>
      </p:pic>
      <p:pic>
        <p:nvPicPr>
          <p:cNvPr id="3133" name="Picture 3132">
            <a:extLst>
              <a:ext uri="{FF2B5EF4-FFF2-40B4-BE49-F238E27FC236}">
                <a16:creationId xmlns:a16="http://schemas.microsoft.com/office/drawing/2014/main" id="{950648F4-ABCD-4DF0-8641-76CFB2354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3470816"/>
            <a:ext cx="1826894" cy="2838544"/>
          </a:xfrm>
          <a:prstGeom prst="rect">
            <a:avLst/>
          </a:prstGeom>
        </p:spPr>
      </p:pic>
      <p:sp>
        <p:nvSpPr>
          <p:cNvPr id="3135" name="Oval 3134">
            <a:extLst>
              <a:ext uri="{FF2B5EF4-FFF2-40B4-BE49-F238E27FC236}">
                <a16:creationId xmlns:a16="http://schemas.microsoft.com/office/drawing/2014/main" id="{989BE678-777B-482A-A616-FEDC47B16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0814" y="2011680"/>
            <a:ext cx="3383280" cy="338328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3137" name="Picture 3136">
            <a:extLst>
              <a:ext uri="{FF2B5EF4-FFF2-40B4-BE49-F238E27FC236}">
                <a16:creationId xmlns:a16="http://schemas.microsoft.com/office/drawing/2014/main" id="{CF1EB4BD-9C7E-4AA3-9681-C7EB0DA625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9599294" y="0"/>
            <a:ext cx="1924064" cy="1369688"/>
          </a:xfrm>
          <a:prstGeom prst="rect">
            <a:avLst/>
          </a:prstGeom>
        </p:spPr>
      </p:pic>
      <p:pic>
        <p:nvPicPr>
          <p:cNvPr id="3139" name="Picture 3138">
            <a:extLst>
              <a:ext uri="{FF2B5EF4-FFF2-40B4-BE49-F238E27FC236}">
                <a16:creationId xmlns:a16="http://schemas.microsoft.com/office/drawing/2014/main" id="{94AAE3AA-3759-4D28-B0EF-575F25A514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0327053" y="7315200"/>
            <a:ext cx="1192481" cy="914400"/>
          </a:xfrm>
          <a:prstGeom prst="rect">
            <a:avLst/>
          </a:prstGeom>
        </p:spPr>
      </p:pic>
      <p:sp>
        <p:nvSpPr>
          <p:cNvPr id="3141" name="Rectangle 3140">
            <a:extLst>
              <a:ext uri="{FF2B5EF4-FFF2-40B4-BE49-F238E27FC236}">
                <a16:creationId xmlns:a16="http://schemas.microsoft.com/office/drawing/2014/main" id="{D28BE0C3-2102-4820-B88B-A448B184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25374" y="0"/>
            <a:ext cx="822960" cy="13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Text 1"/>
          <p:cNvSpPr/>
          <p:nvPr/>
        </p:nvSpPr>
        <p:spPr>
          <a:xfrm>
            <a:off x="9842206" y="1745956"/>
            <a:ext cx="4010952" cy="39706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defTabSz="4572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7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How much did this all cost?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32985320-D64C-89E5-2A43-52BE8CB58D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16" r="-2" b="-2"/>
          <a:stretch/>
        </p:blipFill>
        <p:spPr bwMode="auto">
          <a:xfrm>
            <a:off x="-1" y="10"/>
            <a:ext cx="9064967" cy="8229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0557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9BCBBD59-F4D5-ED92-E029-344BA62A98C3}"/>
              </a:ext>
            </a:extLst>
          </p:cNvPr>
          <p:cNvSpPr/>
          <p:nvPr/>
        </p:nvSpPr>
        <p:spPr>
          <a:xfrm>
            <a:off x="2606996" y="2893865"/>
            <a:ext cx="9416408" cy="67577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801014">
              <a:lnSpc>
                <a:spcPts val="4354"/>
              </a:lnSpc>
              <a:spcAft>
                <a:spcPts val="720"/>
              </a:spcAft>
            </a:pPr>
            <a:r>
              <a:rPr lang="en-US" sz="4800" b="1" kern="1200" dirty="0">
                <a:latin typeface="adonis-web" pitchFamily="34" charset="0"/>
                <a:ea typeface="adonis-web" pitchFamily="34" charset="-122"/>
                <a:cs typeface="+mn-cs"/>
              </a:rPr>
              <a:t>A Risk-Driven and Measurable Approach</a:t>
            </a:r>
            <a:endParaRPr lang="en-US" sz="4800" b="1" dirty="0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5626C3D9-4D2F-4B32-1270-5661CC5F775F}"/>
              </a:ext>
            </a:extLst>
          </p:cNvPr>
          <p:cNvSpPr/>
          <p:nvPr/>
        </p:nvSpPr>
        <p:spPr>
          <a:xfrm>
            <a:off x="3067692" y="3942899"/>
            <a:ext cx="2232279" cy="27904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801014">
              <a:lnSpc>
                <a:spcPts val="2177"/>
              </a:lnSpc>
              <a:spcAft>
                <a:spcPts val="720"/>
              </a:spcAft>
            </a:pPr>
            <a:r>
              <a:rPr lang="en-US" sz="2628" b="1" kern="1200" dirty="0">
                <a:solidFill>
                  <a:srgbClr val="FFFF00"/>
                </a:solidFill>
                <a:latin typeface="adonis-web" pitchFamily="34" charset="0"/>
                <a:ea typeface="adonis-web" pitchFamily="34" charset="-122"/>
                <a:cs typeface="+mn-cs"/>
              </a:rPr>
              <a:t>The Need</a:t>
            </a:r>
            <a:endParaRPr lang="en-US" sz="3000" b="1" dirty="0">
              <a:solidFill>
                <a:srgbClr val="FFFF00"/>
              </a:solidFill>
            </a:endParaRPr>
          </a:p>
        </p:txBody>
      </p:sp>
      <p:sp>
        <p:nvSpPr>
          <p:cNvPr id="4" name="Text 3">
            <a:extLst>
              <a:ext uri="{FF2B5EF4-FFF2-40B4-BE49-F238E27FC236}">
                <a16:creationId xmlns:a16="http://schemas.microsoft.com/office/drawing/2014/main" id="{F4696057-FC6C-DA94-73B4-BC39616BF8C5}"/>
              </a:ext>
            </a:extLst>
          </p:cNvPr>
          <p:cNvSpPr/>
          <p:nvPr/>
        </p:nvSpPr>
        <p:spPr>
          <a:xfrm>
            <a:off x="3067692" y="4418365"/>
            <a:ext cx="2507748" cy="58925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801014">
              <a:lnSpc>
                <a:spcPts val="2299"/>
              </a:lnSpc>
              <a:spcAft>
                <a:spcPts val="720"/>
              </a:spcAft>
            </a:pPr>
            <a:r>
              <a:rPr lang="en-US" sz="1927" kern="1200" dirty="0">
                <a:latin typeface="adonis-web" pitchFamily="34" charset="0"/>
                <a:ea typeface="adonis-web" pitchFamily="34" charset="-122"/>
                <a:cs typeface="+mn-cs"/>
              </a:rPr>
              <a:t>Security solutions should be risk-driven and measurable.</a:t>
            </a:r>
            <a:endParaRPr lang="en-US" sz="2200" dirty="0"/>
          </a:p>
        </p:txBody>
      </p:sp>
      <p:sp>
        <p:nvSpPr>
          <p:cNvPr id="5" name="Text 4">
            <a:extLst>
              <a:ext uri="{FF2B5EF4-FFF2-40B4-BE49-F238E27FC236}">
                <a16:creationId xmlns:a16="http://schemas.microsoft.com/office/drawing/2014/main" id="{8BBD93CB-D1D2-FA4C-4F45-8207413AA911}"/>
              </a:ext>
            </a:extLst>
          </p:cNvPr>
          <p:cNvSpPr/>
          <p:nvPr/>
        </p:nvSpPr>
        <p:spPr>
          <a:xfrm>
            <a:off x="6061327" y="3942899"/>
            <a:ext cx="2232279" cy="27904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801014">
              <a:lnSpc>
                <a:spcPts val="2177"/>
              </a:lnSpc>
              <a:spcAft>
                <a:spcPts val="720"/>
              </a:spcAft>
            </a:pPr>
            <a:r>
              <a:rPr lang="en-US" sz="2628" b="1" kern="1200" dirty="0">
                <a:solidFill>
                  <a:srgbClr val="FF0000"/>
                </a:solidFill>
                <a:latin typeface="adonis-web" pitchFamily="34" charset="0"/>
                <a:ea typeface="adonis-web" pitchFamily="34" charset="-122"/>
                <a:cs typeface="+mn-cs"/>
              </a:rPr>
              <a:t>The Challenge</a:t>
            </a:r>
            <a:endParaRPr lang="en-US" sz="3000" b="1" dirty="0">
              <a:solidFill>
                <a:srgbClr val="FF0000"/>
              </a:solidFill>
            </a:endParaRPr>
          </a:p>
        </p:txBody>
      </p:sp>
      <p:sp>
        <p:nvSpPr>
          <p:cNvPr id="6" name="Text 5">
            <a:extLst>
              <a:ext uri="{FF2B5EF4-FFF2-40B4-BE49-F238E27FC236}">
                <a16:creationId xmlns:a16="http://schemas.microsoft.com/office/drawing/2014/main" id="{9E604BAF-AFD7-E979-22C8-F8CE292B4104}"/>
              </a:ext>
            </a:extLst>
          </p:cNvPr>
          <p:cNvSpPr/>
          <p:nvPr/>
        </p:nvSpPr>
        <p:spPr>
          <a:xfrm>
            <a:off x="6061327" y="4418365"/>
            <a:ext cx="2507748" cy="883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801014">
              <a:lnSpc>
                <a:spcPts val="2299"/>
              </a:lnSpc>
              <a:spcAft>
                <a:spcPts val="720"/>
              </a:spcAft>
            </a:pPr>
            <a:r>
              <a:rPr lang="en-US" sz="1927" kern="1200" dirty="0">
                <a:latin typeface="adonis-web" pitchFamily="34" charset="0"/>
                <a:ea typeface="adonis-web" pitchFamily="34" charset="-122"/>
                <a:cs typeface="+mn-cs"/>
              </a:rPr>
              <a:t>Finding a suitable AppSec program with these characteristics is difficult.</a:t>
            </a:r>
            <a:endParaRPr lang="en-US" sz="2200" dirty="0"/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6908F3B3-3E5D-327B-55D1-0843BAE78C61}"/>
              </a:ext>
            </a:extLst>
          </p:cNvPr>
          <p:cNvSpPr/>
          <p:nvPr/>
        </p:nvSpPr>
        <p:spPr>
          <a:xfrm>
            <a:off x="9054962" y="3942899"/>
            <a:ext cx="2232279" cy="279048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801014">
              <a:lnSpc>
                <a:spcPts val="2177"/>
              </a:lnSpc>
              <a:spcAft>
                <a:spcPts val="720"/>
              </a:spcAft>
            </a:pPr>
            <a:r>
              <a:rPr lang="en-US" sz="2628" b="1" kern="1200" dirty="0">
                <a:solidFill>
                  <a:srgbClr val="00B050"/>
                </a:solidFill>
                <a:latin typeface="adonis-web" pitchFamily="34" charset="0"/>
                <a:ea typeface="adonis-web" pitchFamily="34" charset="-122"/>
                <a:cs typeface="+mn-cs"/>
              </a:rPr>
              <a:t>The Solution</a:t>
            </a:r>
            <a:endParaRPr lang="en-US" sz="3000" b="1" dirty="0">
              <a:solidFill>
                <a:srgbClr val="00B050"/>
              </a:solidFill>
            </a:endParaRPr>
          </a:p>
        </p:txBody>
      </p:sp>
      <p:sp>
        <p:nvSpPr>
          <p:cNvPr id="8" name="Text 7">
            <a:extLst>
              <a:ext uri="{FF2B5EF4-FFF2-40B4-BE49-F238E27FC236}">
                <a16:creationId xmlns:a16="http://schemas.microsoft.com/office/drawing/2014/main" id="{26ECEF17-B345-BFBF-E0B2-7424778DF3C1}"/>
              </a:ext>
            </a:extLst>
          </p:cNvPr>
          <p:cNvSpPr/>
          <p:nvPr/>
        </p:nvSpPr>
        <p:spPr>
          <a:xfrm>
            <a:off x="9054962" y="4418365"/>
            <a:ext cx="2507748" cy="8838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801014">
              <a:lnSpc>
                <a:spcPts val="2299"/>
              </a:lnSpc>
              <a:spcAft>
                <a:spcPts val="720"/>
              </a:spcAft>
            </a:pPr>
            <a:r>
              <a:rPr lang="en-US" sz="1927" kern="1200" dirty="0">
                <a:latin typeface="adonis-web" pitchFamily="34" charset="0"/>
                <a:ea typeface="adonis-web" pitchFamily="34" charset="-122"/>
                <a:cs typeface="+mn-cs"/>
              </a:rPr>
              <a:t>OWASP SAMM offers a clear, concise, and measurable framework.</a:t>
            </a:r>
            <a:endParaRPr lang="en-US" sz="2200" dirty="0"/>
          </a:p>
        </p:txBody>
      </p:sp>
      <p:pic>
        <p:nvPicPr>
          <p:cNvPr id="9" name="Picture 8" descr="A hand pointing at a graph&#10;&#10;Description automatically generated">
            <a:extLst>
              <a:ext uri="{FF2B5EF4-FFF2-40B4-BE49-F238E27FC236}">
                <a16:creationId xmlns:a16="http://schemas.microsoft.com/office/drawing/2014/main" id="{04B324DA-671B-5209-87E4-B9BE77025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" y="2133"/>
            <a:ext cx="14628561" cy="2747506"/>
          </a:xfrm>
          <a:prstGeom prst="rect">
            <a:avLst/>
          </a:prstGeom>
        </p:spPr>
      </p:pic>
      <p:pic>
        <p:nvPicPr>
          <p:cNvPr id="10" name="Picture 9" descr="A group of people standing around a scale&#10;&#10;Description automatically generated">
            <a:extLst>
              <a:ext uri="{FF2B5EF4-FFF2-40B4-BE49-F238E27FC236}">
                <a16:creationId xmlns:a16="http://schemas.microsoft.com/office/drawing/2014/main" id="{C8E50C63-93CE-3F53-CF37-E759FBBEFE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690" y="5675503"/>
            <a:ext cx="2005457" cy="2005457"/>
          </a:xfrm>
          <a:prstGeom prst="rect">
            <a:avLst/>
          </a:prstGeom>
        </p:spPr>
      </p:pic>
      <p:pic>
        <p:nvPicPr>
          <p:cNvPr id="11" name="Picture 10" descr="A person walking up to a maze&#10;&#10;Description automatically generated">
            <a:extLst>
              <a:ext uri="{FF2B5EF4-FFF2-40B4-BE49-F238E27FC236}">
                <a16:creationId xmlns:a16="http://schemas.microsoft.com/office/drawing/2014/main" id="{97FEB2C9-DDB9-DD52-2A7B-630665E75E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327" y="5675503"/>
            <a:ext cx="2005456" cy="2005456"/>
          </a:xfrm>
          <a:prstGeom prst="rect">
            <a:avLst/>
          </a:prstGeom>
        </p:spPr>
      </p:pic>
      <p:pic>
        <p:nvPicPr>
          <p:cNvPr id="12" name="Picture 11" descr="A graphic design of a diagram&#10;&#10;Description automatically generated with medium confidence">
            <a:extLst>
              <a:ext uri="{FF2B5EF4-FFF2-40B4-BE49-F238E27FC236}">
                <a16:creationId xmlns:a16="http://schemas.microsoft.com/office/drawing/2014/main" id="{88B2C959-055B-C21F-1B80-B402DEB588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54963" y="5675504"/>
            <a:ext cx="2005456" cy="2005456"/>
          </a:xfrm>
          <a:prstGeom prst="rect">
            <a:avLst/>
          </a:prstGeom>
        </p:spPr>
      </p:pic>
      <p:pic>
        <p:nvPicPr>
          <p:cNvPr id="13" name="Picture 12" descr="A hand pointing at a graph&#10;&#10;Description automatically generated">
            <a:extLst>
              <a:ext uri="{FF2B5EF4-FFF2-40B4-BE49-F238E27FC236}">
                <a16:creationId xmlns:a16="http://schemas.microsoft.com/office/drawing/2014/main" id="{C6740D60-C7DA-D0AD-E4D6-A57E116493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" y="0"/>
            <a:ext cx="14628561" cy="2747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1369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Box 24">
            <a:extLst>
              <a:ext uri="{FF2B5EF4-FFF2-40B4-BE49-F238E27FC236}">
                <a16:creationId xmlns:a16="http://schemas.microsoft.com/office/drawing/2014/main" id="{AA4B8363-CEFD-EE9D-C2DB-1CF198B0DCDE}"/>
              </a:ext>
            </a:extLst>
          </p:cNvPr>
          <p:cNvSpPr txBox="1"/>
          <p:nvPr/>
        </p:nvSpPr>
        <p:spPr>
          <a:xfrm>
            <a:off x="-2775" y="3620267"/>
            <a:ext cx="1462856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325880">
              <a:lnSpc>
                <a:spcPct val="90000"/>
              </a:lnSpc>
              <a:spcBef>
                <a:spcPct val="0"/>
              </a:spcBef>
              <a:spcAft>
                <a:spcPts val="870"/>
              </a:spcAft>
            </a:pPr>
            <a:r>
              <a:rPr lang="en-US" sz="60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BC86CE5-4DF2-7601-B15C-89043F1E684C}"/>
              </a:ext>
            </a:extLst>
          </p:cNvPr>
          <p:cNvSpPr txBox="1"/>
          <p:nvPr/>
        </p:nvSpPr>
        <p:spPr>
          <a:xfrm>
            <a:off x="997527" y="6191577"/>
            <a:ext cx="10030691" cy="12495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25880">
              <a:spcAft>
                <a:spcPts val="600"/>
              </a:spcAft>
            </a:pPr>
            <a:r>
              <a:rPr lang="en-US" sz="261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We hope our experience with OWASP SAMM inspires </a:t>
            </a:r>
            <a:br>
              <a:rPr lang="en-US" sz="261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</a:br>
            <a:r>
              <a:rPr lang="en-US" sz="261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your own application security journey.</a:t>
            </a:r>
          </a:p>
          <a:p>
            <a:pPr>
              <a:spcAft>
                <a:spcPts val="600"/>
              </a:spcAft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5056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duotone>
              <a:schemeClr val="bg2">
                <a:shade val="62000"/>
                <a:hueMod val="108000"/>
                <a:satMod val="164000"/>
                <a:lumMod val="69000"/>
              </a:schemeClr>
              <a:schemeClr val="bg2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A085689-791F-4B8F-9F30-12415B97D3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3203622"/>
            <a:ext cx="4844414" cy="50259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3FED7F-6821-47C0-A464-E9278B2412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3470816"/>
            <a:ext cx="1826894" cy="2838544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8F54B2FB-3F54-4350-8D1B-F86D677CA7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30814" y="2011680"/>
            <a:ext cx="3383280" cy="338328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61B34F5-88E5-4711-BC16-3005C29AD7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9599294" y="0"/>
            <a:ext cx="1924064" cy="136968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F3661D0-2268-4D3E-88BA-0647BCBE33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10330814" y="7315200"/>
            <a:ext cx="1192481" cy="9144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DB56DB5-0324-4F79-9AB8-CB18C1DC87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525374" y="0"/>
            <a:ext cx="822960" cy="1371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Text 1"/>
          <p:cNvSpPr/>
          <p:nvPr/>
        </p:nvSpPr>
        <p:spPr>
          <a:xfrm>
            <a:off x="6338858" y="1745956"/>
            <a:ext cx="7514300" cy="397060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indent="0" defTabSz="457200">
              <a:spcBef>
                <a:spcPct val="0"/>
              </a:spcBef>
              <a:spcAft>
                <a:spcPts val="600"/>
              </a:spcAft>
            </a:pPr>
            <a:r>
              <a:rPr lang="en-US" sz="7200">
                <a:solidFill>
                  <a:schemeClr val="tx2"/>
                </a:solidFill>
                <a:latin typeface="+mj-lt"/>
                <a:ea typeface="+mj-ea"/>
                <a:cs typeface="+mj-cs"/>
              </a:rPr>
              <a:t>Quiz Time!</a:t>
            </a:r>
          </a:p>
        </p:txBody>
      </p:sp>
      <p:sp>
        <p:nvSpPr>
          <p:cNvPr id="6" name="Text 2"/>
          <p:cNvSpPr/>
          <p:nvPr/>
        </p:nvSpPr>
        <p:spPr>
          <a:xfrm>
            <a:off x="6338858" y="5716563"/>
            <a:ext cx="7514300" cy="17572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defTabSz="457200">
              <a:spcBef>
                <a:spcPts val="1000"/>
              </a:spcBef>
              <a:buClr>
                <a:schemeClr val="accent1"/>
              </a:buClr>
              <a:buSzPct val="80000"/>
            </a:pPr>
            <a:r>
              <a:rPr lang="en-US" sz="2000" cap="all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Test your understanding of Zebra Technologies' SAMM journey.</a:t>
            </a: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 rotWithShape="1">
          <a:blip r:embed="rId8"/>
          <a:srcRect b="1229"/>
          <a:stretch/>
        </p:blipFill>
        <p:spPr>
          <a:xfrm>
            <a:off x="-1" y="10"/>
            <a:ext cx="5561617" cy="8229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448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548640" y="1459999"/>
            <a:ext cx="7122572" cy="89019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7008"/>
              </a:lnSpc>
              <a:spcAft>
                <a:spcPts val="600"/>
              </a:spcAft>
            </a:pPr>
            <a:r>
              <a:rPr lang="en-US" sz="5606" kern="1200">
                <a:solidFill>
                  <a:srgbClr val="F5F0F0"/>
                </a:solidFill>
                <a:latin typeface="adonis-web" pitchFamily="34" charset="0"/>
                <a:ea typeface="adonis-web" pitchFamily="34" charset="-122"/>
                <a:cs typeface="+mn-cs"/>
              </a:rPr>
              <a:t>Question 1</a:t>
            </a:r>
            <a:endParaRPr lang="en-US" sz="3976"/>
          </a:p>
        </p:txBody>
      </p:sp>
      <p:sp>
        <p:nvSpPr>
          <p:cNvPr id="5" name="Text 2"/>
          <p:cNvSpPr/>
          <p:nvPr/>
        </p:nvSpPr>
        <p:spPr>
          <a:xfrm>
            <a:off x="548640" y="2976909"/>
            <a:ext cx="13532954" cy="94007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89304">
              <a:lnSpc>
                <a:spcPts val="3700"/>
              </a:lnSpc>
              <a:spcAft>
                <a:spcPts val="600"/>
              </a:spcAft>
            </a:pPr>
            <a:r>
              <a:rPr lang="en-US" sz="3525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What was the primary driver for Zebra Technologies to adopt a risk-driven and measurable approach to application security?</a:t>
            </a:r>
            <a:endParaRPr lang="en-US" sz="2500"/>
          </a:p>
        </p:txBody>
      </p:sp>
      <p:sp>
        <p:nvSpPr>
          <p:cNvPr id="6" name="Shape 3"/>
          <p:cNvSpPr/>
          <p:nvPr/>
        </p:nvSpPr>
        <p:spPr>
          <a:xfrm>
            <a:off x="548640" y="4269464"/>
            <a:ext cx="6609882" cy="1093391"/>
          </a:xfrm>
          <a:prstGeom prst="roundRect">
            <a:avLst>
              <a:gd name="adj" fmla="val 1289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872743" y="4593567"/>
            <a:ext cx="3561285" cy="4451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310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A) Customer Trust</a:t>
            </a:r>
            <a:endParaRPr lang="en-US" sz="2200"/>
          </a:p>
        </p:txBody>
      </p:sp>
      <p:sp>
        <p:nvSpPr>
          <p:cNvPr id="8" name="Shape 5"/>
          <p:cNvSpPr/>
          <p:nvPr/>
        </p:nvSpPr>
        <p:spPr>
          <a:xfrm>
            <a:off x="7471878" y="4269464"/>
            <a:ext cx="6609882" cy="1093391"/>
          </a:xfrm>
          <a:prstGeom prst="roundRect">
            <a:avLst>
              <a:gd name="adj" fmla="val 1289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7795983" y="4593567"/>
            <a:ext cx="3561285" cy="4451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310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B) Lack of role models</a:t>
            </a:r>
            <a:endParaRPr lang="en-US" sz="2200"/>
          </a:p>
        </p:txBody>
      </p:sp>
      <p:sp>
        <p:nvSpPr>
          <p:cNvPr id="10" name="Shape 7"/>
          <p:cNvSpPr/>
          <p:nvPr/>
        </p:nvSpPr>
        <p:spPr>
          <a:xfrm>
            <a:off x="548640" y="5676210"/>
            <a:ext cx="6609882" cy="1093391"/>
          </a:xfrm>
          <a:prstGeom prst="roundRect">
            <a:avLst>
              <a:gd name="adj" fmla="val 1289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872743" y="6000315"/>
            <a:ext cx="3907724" cy="4451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310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C) Tool-related challenges</a:t>
            </a:r>
            <a:endParaRPr lang="en-US" sz="2200"/>
          </a:p>
        </p:txBody>
      </p:sp>
      <p:sp>
        <p:nvSpPr>
          <p:cNvPr id="12" name="Shape 9"/>
          <p:cNvSpPr/>
          <p:nvPr/>
        </p:nvSpPr>
        <p:spPr>
          <a:xfrm>
            <a:off x="7471878" y="5676210"/>
            <a:ext cx="6609882" cy="1093391"/>
          </a:xfrm>
          <a:prstGeom prst="roundRect">
            <a:avLst>
              <a:gd name="adj" fmla="val 1289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7795983" y="6000315"/>
            <a:ext cx="3561285" cy="4451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310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D) All of the above</a:t>
            </a:r>
            <a:endParaRPr lang="en-US" sz="22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1"/>
          <p:cNvSpPr/>
          <p:nvPr/>
        </p:nvSpPr>
        <p:spPr>
          <a:xfrm>
            <a:off x="548640" y="1459999"/>
            <a:ext cx="7122572" cy="89019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7008"/>
              </a:lnSpc>
              <a:spcAft>
                <a:spcPts val="600"/>
              </a:spcAft>
            </a:pPr>
            <a:r>
              <a:rPr lang="en-US" sz="5606" kern="1200" dirty="0">
                <a:solidFill>
                  <a:srgbClr val="F5F0F0"/>
                </a:solidFill>
                <a:latin typeface="adonis-web" pitchFamily="34" charset="0"/>
                <a:ea typeface="adonis-web" pitchFamily="34" charset="-122"/>
                <a:cs typeface="+mn-cs"/>
              </a:rPr>
              <a:t>Question 1</a:t>
            </a:r>
            <a:endParaRPr lang="en-US" sz="3976" dirty="0"/>
          </a:p>
        </p:txBody>
      </p:sp>
      <p:sp>
        <p:nvSpPr>
          <p:cNvPr id="5" name="Text 2"/>
          <p:cNvSpPr/>
          <p:nvPr/>
        </p:nvSpPr>
        <p:spPr>
          <a:xfrm>
            <a:off x="548640" y="2976909"/>
            <a:ext cx="13532954" cy="940071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1289304">
              <a:lnSpc>
                <a:spcPts val="3700"/>
              </a:lnSpc>
              <a:spcAft>
                <a:spcPts val="600"/>
              </a:spcAft>
            </a:pPr>
            <a:r>
              <a:rPr lang="en-US" sz="3525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What was the primary driver for Zebra Technologies to adopt a risk-driven and measurable approach to application security?</a:t>
            </a:r>
            <a:endParaRPr lang="en-US" sz="2500"/>
          </a:p>
        </p:txBody>
      </p:sp>
      <p:sp>
        <p:nvSpPr>
          <p:cNvPr id="6" name="Shape 3"/>
          <p:cNvSpPr/>
          <p:nvPr/>
        </p:nvSpPr>
        <p:spPr>
          <a:xfrm>
            <a:off x="548640" y="4269464"/>
            <a:ext cx="6609882" cy="1093391"/>
          </a:xfrm>
          <a:prstGeom prst="roundRect">
            <a:avLst>
              <a:gd name="adj" fmla="val 1289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4"/>
          <p:cNvSpPr/>
          <p:nvPr/>
        </p:nvSpPr>
        <p:spPr>
          <a:xfrm>
            <a:off x="872743" y="4593567"/>
            <a:ext cx="3561285" cy="4451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310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A) Customer Trust</a:t>
            </a:r>
            <a:endParaRPr lang="en-US" sz="2200"/>
          </a:p>
        </p:txBody>
      </p:sp>
      <p:sp>
        <p:nvSpPr>
          <p:cNvPr id="8" name="Shape 5"/>
          <p:cNvSpPr/>
          <p:nvPr/>
        </p:nvSpPr>
        <p:spPr>
          <a:xfrm>
            <a:off x="7471878" y="4269464"/>
            <a:ext cx="6609882" cy="1093391"/>
          </a:xfrm>
          <a:prstGeom prst="roundRect">
            <a:avLst>
              <a:gd name="adj" fmla="val 1289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 6"/>
          <p:cNvSpPr/>
          <p:nvPr/>
        </p:nvSpPr>
        <p:spPr>
          <a:xfrm>
            <a:off x="7795983" y="4593567"/>
            <a:ext cx="3561285" cy="4451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310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B) Lack of role models</a:t>
            </a:r>
            <a:endParaRPr lang="en-US" sz="2200"/>
          </a:p>
        </p:txBody>
      </p:sp>
      <p:sp>
        <p:nvSpPr>
          <p:cNvPr id="10" name="Shape 7"/>
          <p:cNvSpPr/>
          <p:nvPr/>
        </p:nvSpPr>
        <p:spPr>
          <a:xfrm>
            <a:off x="548640" y="5676210"/>
            <a:ext cx="6609882" cy="1093391"/>
          </a:xfrm>
          <a:prstGeom prst="roundRect">
            <a:avLst>
              <a:gd name="adj" fmla="val 1289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8"/>
          <p:cNvSpPr/>
          <p:nvPr/>
        </p:nvSpPr>
        <p:spPr>
          <a:xfrm>
            <a:off x="872743" y="6000315"/>
            <a:ext cx="3907724" cy="4451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310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C) Tool-related challenges</a:t>
            </a:r>
            <a:endParaRPr lang="en-US" sz="2200"/>
          </a:p>
        </p:txBody>
      </p:sp>
      <p:sp>
        <p:nvSpPr>
          <p:cNvPr id="12" name="Shape 9"/>
          <p:cNvSpPr/>
          <p:nvPr/>
        </p:nvSpPr>
        <p:spPr>
          <a:xfrm>
            <a:off x="7471878" y="5676210"/>
            <a:ext cx="6609882" cy="1093391"/>
          </a:xfrm>
          <a:prstGeom prst="roundRect">
            <a:avLst>
              <a:gd name="adj" fmla="val 12898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10"/>
          <p:cNvSpPr/>
          <p:nvPr/>
        </p:nvSpPr>
        <p:spPr>
          <a:xfrm>
            <a:off x="7795983" y="6000315"/>
            <a:ext cx="3561285" cy="4451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1289304">
              <a:lnSpc>
                <a:spcPts val="3504"/>
              </a:lnSpc>
              <a:spcAft>
                <a:spcPts val="600"/>
              </a:spcAft>
            </a:pPr>
            <a:r>
              <a:rPr lang="en-US" sz="3102" b="1" u="sng" kern="1200" dirty="0">
                <a:solidFill>
                  <a:srgbClr val="FFFF00"/>
                </a:solidFill>
                <a:latin typeface="adonis-web" pitchFamily="34" charset="0"/>
                <a:ea typeface="adonis-web" pitchFamily="34" charset="-122"/>
                <a:cs typeface="+mn-cs"/>
              </a:rPr>
              <a:t>D) All of the above</a:t>
            </a:r>
            <a:endParaRPr lang="en-US" sz="2200" u="sng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 1">
            <a:extLst>
              <a:ext uri="{FF2B5EF4-FFF2-40B4-BE49-F238E27FC236}">
                <a16:creationId xmlns:a16="http://schemas.microsoft.com/office/drawing/2014/main" id="{B8B57D10-EEBB-7F1B-8C64-A59694066328}"/>
              </a:ext>
            </a:extLst>
          </p:cNvPr>
          <p:cNvSpPr/>
          <p:nvPr/>
        </p:nvSpPr>
        <p:spPr>
          <a:xfrm>
            <a:off x="2107861" y="2459882"/>
            <a:ext cx="5670319" cy="57656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720090">
              <a:lnSpc>
                <a:spcPts val="3914"/>
              </a:lnSpc>
              <a:spcAft>
                <a:spcPts val="630"/>
              </a:spcAft>
            </a:pPr>
            <a:r>
              <a:rPr lang="en-US" sz="4800" b="1" kern="1200" dirty="0">
                <a:latin typeface="adonis-web" pitchFamily="34" charset="0"/>
                <a:ea typeface="adonis-web" pitchFamily="34" charset="-122"/>
                <a:cs typeface="+mn-cs"/>
              </a:rPr>
              <a:t>Why OWASP SAMM?</a:t>
            </a:r>
            <a:endParaRPr lang="en-US" sz="4800" b="1" dirty="0"/>
          </a:p>
        </p:txBody>
      </p:sp>
      <p:sp>
        <p:nvSpPr>
          <p:cNvPr id="25" name="Shape 2">
            <a:extLst>
              <a:ext uri="{FF2B5EF4-FFF2-40B4-BE49-F238E27FC236}">
                <a16:creationId xmlns:a16="http://schemas.microsoft.com/office/drawing/2014/main" id="{74FD9249-1901-28C2-DCA6-03861CA00721}"/>
              </a:ext>
            </a:extLst>
          </p:cNvPr>
          <p:cNvSpPr/>
          <p:nvPr/>
        </p:nvSpPr>
        <p:spPr>
          <a:xfrm>
            <a:off x="670596" y="4108448"/>
            <a:ext cx="7675252" cy="3004974"/>
          </a:xfrm>
          <a:prstGeom prst="roundRect">
            <a:avLst>
              <a:gd name="adj" fmla="val 2662"/>
            </a:avLst>
          </a:prstGeom>
          <a:noFill/>
          <a:ln w="7620">
            <a:solidFill>
              <a:srgbClr val="FFFFFF">
                <a:alpha val="24000"/>
              </a:srgbClr>
            </a:solidFill>
            <a:prstDash val="solid"/>
          </a:ln>
        </p:spPr>
        <p:txBody>
          <a:bodyPr/>
          <a:lstStyle/>
          <a:p>
            <a:endParaRPr lang="en-US" b="1"/>
          </a:p>
        </p:txBody>
      </p:sp>
      <p:sp>
        <p:nvSpPr>
          <p:cNvPr id="26" name="Shape 3">
            <a:extLst>
              <a:ext uri="{FF2B5EF4-FFF2-40B4-BE49-F238E27FC236}">
                <a16:creationId xmlns:a16="http://schemas.microsoft.com/office/drawing/2014/main" id="{A1AC4BDB-E66A-A4EC-450D-4450276CDC4E}"/>
              </a:ext>
            </a:extLst>
          </p:cNvPr>
          <p:cNvSpPr/>
          <p:nvPr/>
        </p:nvSpPr>
        <p:spPr>
          <a:xfrm>
            <a:off x="676692" y="4114543"/>
            <a:ext cx="7662203" cy="49192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 sz="2200" b="1" dirty="0"/>
          </a:p>
        </p:txBody>
      </p:sp>
      <p:sp>
        <p:nvSpPr>
          <p:cNvPr id="27" name="Text 4">
            <a:extLst>
              <a:ext uri="{FF2B5EF4-FFF2-40B4-BE49-F238E27FC236}">
                <a16:creationId xmlns:a16="http://schemas.microsoft.com/office/drawing/2014/main" id="{1B3E95BA-B0E4-ACB8-0C2F-B459E1293C16}"/>
              </a:ext>
            </a:extLst>
          </p:cNvPr>
          <p:cNvSpPr/>
          <p:nvPr/>
        </p:nvSpPr>
        <p:spPr>
          <a:xfrm>
            <a:off x="855460" y="4227215"/>
            <a:ext cx="2195229" cy="26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20090">
              <a:lnSpc>
                <a:spcPts val="2066"/>
              </a:lnSpc>
              <a:spcAft>
                <a:spcPts val="630"/>
              </a:spcAft>
            </a:pPr>
            <a:r>
              <a:rPr lang="en-US" sz="1969" b="1" kern="1200" dirty="0">
                <a:latin typeface="adonis-web" pitchFamily="34" charset="0"/>
                <a:ea typeface="adonis-web" pitchFamily="34" charset="-122"/>
                <a:cs typeface="+mn-cs"/>
              </a:rPr>
              <a:t>Framework</a:t>
            </a:r>
            <a:endParaRPr lang="en-US" sz="2500" b="1" dirty="0"/>
          </a:p>
        </p:txBody>
      </p:sp>
      <p:sp>
        <p:nvSpPr>
          <p:cNvPr id="28" name="Text 5">
            <a:extLst>
              <a:ext uri="{FF2B5EF4-FFF2-40B4-BE49-F238E27FC236}">
                <a16:creationId xmlns:a16="http://schemas.microsoft.com/office/drawing/2014/main" id="{05EEDD18-E238-6968-20B0-9D50FDD5ACB3}"/>
              </a:ext>
            </a:extLst>
          </p:cNvPr>
          <p:cNvSpPr/>
          <p:nvPr/>
        </p:nvSpPr>
        <p:spPr>
          <a:xfrm>
            <a:off x="3412227" y="4227215"/>
            <a:ext cx="2192181" cy="26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20090">
              <a:lnSpc>
                <a:spcPts val="2066"/>
              </a:lnSpc>
              <a:spcAft>
                <a:spcPts val="630"/>
              </a:spcAft>
            </a:pPr>
            <a:r>
              <a:rPr lang="en-US" sz="1969" b="1" kern="1200" dirty="0">
                <a:latin typeface="adonis-web" pitchFamily="34" charset="0"/>
                <a:ea typeface="adonis-web" pitchFamily="34" charset="-122"/>
                <a:cs typeface="+mn-cs"/>
              </a:rPr>
              <a:t>Measurability</a:t>
            </a:r>
            <a:endParaRPr lang="en-US" sz="2500" b="1" dirty="0"/>
          </a:p>
        </p:txBody>
      </p:sp>
      <p:sp>
        <p:nvSpPr>
          <p:cNvPr id="29" name="Text 6">
            <a:extLst>
              <a:ext uri="{FF2B5EF4-FFF2-40B4-BE49-F238E27FC236}">
                <a16:creationId xmlns:a16="http://schemas.microsoft.com/office/drawing/2014/main" id="{E27431AC-969C-81D0-6DA8-C82EBE0FC99F}"/>
              </a:ext>
            </a:extLst>
          </p:cNvPr>
          <p:cNvSpPr/>
          <p:nvPr/>
        </p:nvSpPr>
        <p:spPr>
          <a:xfrm>
            <a:off x="5965945" y="4227215"/>
            <a:ext cx="2195229" cy="26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20090">
              <a:lnSpc>
                <a:spcPts val="2066"/>
              </a:lnSpc>
              <a:spcAft>
                <a:spcPts val="630"/>
              </a:spcAft>
            </a:pPr>
            <a:r>
              <a:rPr lang="en-US" sz="1969" b="1" kern="1200">
                <a:latin typeface="adonis-web" pitchFamily="34" charset="0"/>
                <a:ea typeface="adonis-web" pitchFamily="34" charset="-122"/>
                <a:cs typeface="+mn-cs"/>
              </a:rPr>
              <a:t>Clarity</a:t>
            </a:r>
            <a:endParaRPr lang="en-US" sz="2500" b="1"/>
          </a:p>
        </p:txBody>
      </p:sp>
      <p:sp>
        <p:nvSpPr>
          <p:cNvPr id="30" name="Shape 7">
            <a:extLst>
              <a:ext uri="{FF2B5EF4-FFF2-40B4-BE49-F238E27FC236}">
                <a16:creationId xmlns:a16="http://schemas.microsoft.com/office/drawing/2014/main" id="{0B8D6665-1AD9-EC2C-35F3-0BCFB69BB4E2}"/>
              </a:ext>
            </a:extLst>
          </p:cNvPr>
          <p:cNvSpPr/>
          <p:nvPr/>
        </p:nvSpPr>
        <p:spPr>
          <a:xfrm>
            <a:off x="676692" y="4606467"/>
            <a:ext cx="7662203" cy="491924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 b="1"/>
          </a:p>
        </p:txBody>
      </p:sp>
      <p:sp>
        <p:nvSpPr>
          <p:cNvPr id="31" name="Text 8">
            <a:extLst>
              <a:ext uri="{FF2B5EF4-FFF2-40B4-BE49-F238E27FC236}">
                <a16:creationId xmlns:a16="http://schemas.microsoft.com/office/drawing/2014/main" id="{B0937A47-9728-D20D-00AF-4E6387892422}"/>
              </a:ext>
            </a:extLst>
          </p:cNvPr>
          <p:cNvSpPr/>
          <p:nvPr/>
        </p:nvSpPr>
        <p:spPr>
          <a:xfrm>
            <a:off x="855460" y="4719139"/>
            <a:ext cx="2195229" cy="26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20090">
              <a:lnSpc>
                <a:spcPts val="2066"/>
              </a:lnSpc>
              <a:spcAft>
                <a:spcPts val="630"/>
              </a:spcAft>
            </a:pPr>
            <a:r>
              <a:rPr lang="en-US" sz="1733" b="1" kern="1200" dirty="0">
                <a:latin typeface="adonis-web" pitchFamily="34" charset="0"/>
                <a:ea typeface="adonis-web" pitchFamily="34" charset="-122"/>
                <a:cs typeface="+mn-cs"/>
              </a:rPr>
              <a:t>ISO27001, </a:t>
            </a:r>
            <a:r>
              <a:rPr lang="en-US" sz="1733" b="1" kern="1200" dirty="0" err="1">
                <a:latin typeface="adonis-web" pitchFamily="34" charset="0"/>
                <a:ea typeface="adonis-web" pitchFamily="34" charset="-122"/>
                <a:cs typeface="+mn-cs"/>
              </a:rPr>
              <a:t>FedRamp</a:t>
            </a:r>
            <a:r>
              <a:rPr lang="en-US" sz="1733" b="1" kern="1200" dirty="0">
                <a:latin typeface="adonis-web" pitchFamily="34" charset="0"/>
                <a:ea typeface="adonis-web" pitchFamily="34" charset="-122"/>
                <a:cs typeface="+mn-cs"/>
              </a:rPr>
              <a:t>, SOC2</a:t>
            </a:r>
            <a:endParaRPr lang="en-US" sz="2200" b="1" dirty="0"/>
          </a:p>
        </p:txBody>
      </p:sp>
      <p:sp>
        <p:nvSpPr>
          <p:cNvPr id="32" name="Text 9">
            <a:extLst>
              <a:ext uri="{FF2B5EF4-FFF2-40B4-BE49-F238E27FC236}">
                <a16:creationId xmlns:a16="http://schemas.microsoft.com/office/drawing/2014/main" id="{CD96F964-DDF4-EC08-6BE0-47089237FA0A}"/>
              </a:ext>
            </a:extLst>
          </p:cNvPr>
          <p:cNvSpPr/>
          <p:nvPr/>
        </p:nvSpPr>
        <p:spPr>
          <a:xfrm>
            <a:off x="3412227" y="4719139"/>
            <a:ext cx="2192181" cy="26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20090">
              <a:lnSpc>
                <a:spcPts val="2066"/>
              </a:lnSpc>
              <a:spcAft>
                <a:spcPts val="630"/>
              </a:spcAft>
            </a:pPr>
            <a:r>
              <a:rPr lang="en-US" sz="1733" b="1" kern="1200">
                <a:latin typeface="adonis-web" pitchFamily="34" charset="0"/>
                <a:ea typeface="adonis-web" pitchFamily="34" charset="-122"/>
                <a:cs typeface="+mn-cs"/>
              </a:rPr>
              <a:t>No</a:t>
            </a:r>
            <a:endParaRPr lang="en-US" sz="2200" b="1"/>
          </a:p>
        </p:txBody>
      </p:sp>
      <p:sp>
        <p:nvSpPr>
          <p:cNvPr id="33" name="Text 10">
            <a:extLst>
              <a:ext uri="{FF2B5EF4-FFF2-40B4-BE49-F238E27FC236}">
                <a16:creationId xmlns:a16="http://schemas.microsoft.com/office/drawing/2014/main" id="{9FAE1927-6421-5391-37BC-D242B8AA0DC5}"/>
              </a:ext>
            </a:extLst>
          </p:cNvPr>
          <p:cNvSpPr/>
          <p:nvPr/>
        </p:nvSpPr>
        <p:spPr>
          <a:xfrm>
            <a:off x="5965945" y="4719139"/>
            <a:ext cx="2195229" cy="26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20090">
              <a:lnSpc>
                <a:spcPts val="2066"/>
              </a:lnSpc>
              <a:spcAft>
                <a:spcPts val="630"/>
              </a:spcAft>
            </a:pPr>
            <a:r>
              <a:rPr lang="en-US" sz="1379" b="1" kern="1200">
                <a:latin typeface="adonis-web" pitchFamily="34" charset="0"/>
                <a:ea typeface="adonis-web" pitchFamily="34" charset="-122"/>
                <a:cs typeface="+mn-cs"/>
              </a:rPr>
              <a:t>-</a:t>
            </a:r>
            <a:endParaRPr lang="en-US" sz="1750" b="1"/>
          </a:p>
        </p:txBody>
      </p:sp>
      <p:sp>
        <p:nvSpPr>
          <p:cNvPr id="34" name="Shape 11">
            <a:extLst>
              <a:ext uri="{FF2B5EF4-FFF2-40B4-BE49-F238E27FC236}">
                <a16:creationId xmlns:a16="http://schemas.microsoft.com/office/drawing/2014/main" id="{584571C9-678D-E8C1-7DA7-98190FC5719C}"/>
              </a:ext>
            </a:extLst>
          </p:cNvPr>
          <p:cNvSpPr/>
          <p:nvPr/>
        </p:nvSpPr>
        <p:spPr>
          <a:xfrm>
            <a:off x="676692" y="5098391"/>
            <a:ext cx="7662203" cy="491924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 sz="2200" b="1"/>
          </a:p>
        </p:txBody>
      </p:sp>
      <p:sp>
        <p:nvSpPr>
          <p:cNvPr id="35" name="Text 12">
            <a:extLst>
              <a:ext uri="{FF2B5EF4-FFF2-40B4-BE49-F238E27FC236}">
                <a16:creationId xmlns:a16="http://schemas.microsoft.com/office/drawing/2014/main" id="{1248EE2C-6842-71D2-023B-73B4CF9D91EE}"/>
              </a:ext>
            </a:extLst>
          </p:cNvPr>
          <p:cNvSpPr/>
          <p:nvPr/>
        </p:nvSpPr>
        <p:spPr>
          <a:xfrm>
            <a:off x="855460" y="5211063"/>
            <a:ext cx="2195229" cy="26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20090">
              <a:lnSpc>
                <a:spcPts val="2066"/>
              </a:lnSpc>
              <a:spcAft>
                <a:spcPts val="630"/>
              </a:spcAft>
            </a:pPr>
            <a:r>
              <a:rPr lang="en-US" sz="1733" b="1" kern="1200" dirty="0">
                <a:latin typeface="adonis-web" pitchFamily="34" charset="0"/>
                <a:ea typeface="adonis-web" pitchFamily="34" charset="-122"/>
                <a:cs typeface="+mn-cs"/>
              </a:rPr>
              <a:t>NIST SSDF</a:t>
            </a:r>
            <a:endParaRPr lang="en-US" sz="2200" b="1" dirty="0"/>
          </a:p>
        </p:txBody>
      </p:sp>
      <p:sp>
        <p:nvSpPr>
          <p:cNvPr id="36" name="Text 13">
            <a:extLst>
              <a:ext uri="{FF2B5EF4-FFF2-40B4-BE49-F238E27FC236}">
                <a16:creationId xmlns:a16="http://schemas.microsoft.com/office/drawing/2014/main" id="{A7F091AD-94CD-17ED-ADAC-936DB566C646}"/>
              </a:ext>
            </a:extLst>
          </p:cNvPr>
          <p:cNvSpPr/>
          <p:nvPr/>
        </p:nvSpPr>
        <p:spPr>
          <a:xfrm>
            <a:off x="3412227" y="5211063"/>
            <a:ext cx="2192181" cy="26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20090">
              <a:lnSpc>
                <a:spcPts val="2066"/>
              </a:lnSpc>
              <a:spcAft>
                <a:spcPts val="630"/>
              </a:spcAft>
            </a:pPr>
            <a:r>
              <a:rPr lang="en-US" sz="1733" b="1" kern="1200">
                <a:latin typeface="adonis-web" pitchFamily="34" charset="0"/>
                <a:ea typeface="adonis-web" pitchFamily="34" charset="-122"/>
                <a:cs typeface="+mn-cs"/>
              </a:rPr>
              <a:t>Vague</a:t>
            </a:r>
            <a:endParaRPr lang="en-US" sz="2200" b="1"/>
          </a:p>
        </p:txBody>
      </p:sp>
      <p:sp>
        <p:nvSpPr>
          <p:cNvPr id="37" name="Text 14">
            <a:extLst>
              <a:ext uri="{FF2B5EF4-FFF2-40B4-BE49-F238E27FC236}">
                <a16:creationId xmlns:a16="http://schemas.microsoft.com/office/drawing/2014/main" id="{D41B01C7-9ECC-3AA4-06A0-9E4C6EF64A44}"/>
              </a:ext>
            </a:extLst>
          </p:cNvPr>
          <p:cNvSpPr/>
          <p:nvPr/>
        </p:nvSpPr>
        <p:spPr>
          <a:xfrm>
            <a:off x="5965945" y="5211063"/>
            <a:ext cx="2195229" cy="26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20090">
              <a:lnSpc>
                <a:spcPts val="2066"/>
              </a:lnSpc>
              <a:spcAft>
                <a:spcPts val="630"/>
              </a:spcAft>
            </a:pPr>
            <a:r>
              <a:rPr lang="en-US" sz="1379" b="1" kern="1200">
                <a:latin typeface="adonis-web" pitchFamily="34" charset="0"/>
                <a:ea typeface="adonis-web" pitchFamily="34" charset="-122"/>
                <a:cs typeface="+mn-cs"/>
              </a:rPr>
              <a:t>-</a:t>
            </a:r>
            <a:endParaRPr lang="en-US" sz="1750" b="1"/>
          </a:p>
        </p:txBody>
      </p:sp>
      <p:sp>
        <p:nvSpPr>
          <p:cNvPr id="38" name="Shape 15">
            <a:extLst>
              <a:ext uri="{FF2B5EF4-FFF2-40B4-BE49-F238E27FC236}">
                <a16:creationId xmlns:a16="http://schemas.microsoft.com/office/drawing/2014/main" id="{848307F3-9909-35AE-6FFC-2394F9BB48C2}"/>
              </a:ext>
            </a:extLst>
          </p:cNvPr>
          <p:cNvSpPr/>
          <p:nvPr/>
        </p:nvSpPr>
        <p:spPr>
          <a:xfrm>
            <a:off x="676692" y="5590316"/>
            <a:ext cx="7662203" cy="75850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en-US" b="1"/>
          </a:p>
        </p:txBody>
      </p:sp>
      <p:sp>
        <p:nvSpPr>
          <p:cNvPr id="39" name="Text 16">
            <a:extLst>
              <a:ext uri="{FF2B5EF4-FFF2-40B4-BE49-F238E27FC236}">
                <a16:creationId xmlns:a16="http://schemas.microsoft.com/office/drawing/2014/main" id="{E32FA7E8-4D0D-3702-896E-96A94C53D7CB}"/>
              </a:ext>
            </a:extLst>
          </p:cNvPr>
          <p:cNvSpPr/>
          <p:nvPr/>
        </p:nvSpPr>
        <p:spPr>
          <a:xfrm>
            <a:off x="855460" y="5702987"/>
            <a:ext cx="2195229" cy="26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20090">
              <a:lnSpc>
                <a:spcPts val="2066"/>
              </a:lnSpc>
              <a:spcAft>
                <a:spcPts val="630"/>
              </a:spcAft>
            </a:pPr>
            <a:r>
              <a:rPr lang="en-US" sz="1733" b="1" kern="1200">
                <a:latin typeface="adonis-web" pitchFamily="34" charset="0"/>
                <a:ea typeface="adonis-web" pitchFamily="34" charset="-122"/>
                <a:cs typeface="+mn-cs"/>
              </a:rPr>
              <a:t>BSIMM</a:t>
            </a:r>
            <a:endParaRPr lang="en-US" sz="2200" b="1"/>
          </a:p>
        </p:txBody>
      </p:sp>
      <p:sp>
        <p:nvSpPr>
          <p:cNvPr id="40" name="Text 17">
            <a:extLst>
              <a:ext uri="{FF2B5EF4-FFF2-40B4-BE49-F238E27FC236}">
                <a16:creationId xmlns:a16="http://schemas.microsoft.com/office/drawing/2014/main" id="{D50F4658-6BF0-C4FB-9B18-3180216D09D8}"/>
              </a:ext>
            </a:extLst>
          </p:cNvPr>
          <p:cNvSpPr/>
          <p:nvPr/>
        </p:nvSpPr>
        <p:spPr>
          <a:xfrm>
            <a:off x="3412227" y="5702987"/>
            <a:ext cx="2192181" cy="26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20090">
              <a:lnSpc>
                <a:spcPts val="2066"/>
              </a:lnSpc>
              <a:spcAft>
                <a:spcPts val="630"/>
              </a:spcAft>
            </a:pPr>
            <a:r>
              <a:rPr lang="en-US" sz="1733" b="1" kern="1200">
                <a:latin typeface="adonis-web" pitchFamily="34" charset="0"/>
                <a:ea typeface="adonis-web" pitchFamily="34" charset="-122"/>
                <a:cs typeface="+mn-cs"/>
              </a:rPr>
              <a:t>Yes, but complex</a:t>
            </a:r>
            <a:endParaRPr lang="en-US" sz="2200" b="1"/>
          </a:p>
        </p:txBody>
      </p:sp>
      <p:sp>
        <p:nvSpPr>
          <p:cNvPr id="41" name="Text 18">
            <a:extLst>
              <a:ext uri="{FF2B5EF4-FFF2-40B4-BE49-F238E27FC236}">
                <a16:creationId xmlns:a16="http://schemas.microsoft.com/office/drawing/2014/main" id="{BA3634E2-F585-DAB4-4316-F43318654323}"/>
              </a:ext>
            </a:extLst>
          </p:cNvPr>
          <p:cNvSpPr/>
          <p:nvPr/>
        </p:nvSpPr>
        <p:spPr>
          <a:xfrm>
            <a:off x="5965945" y="5702987"/>
            <a:ext cx="2195229" cy="53316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20090">
              <a:lnSpc>
                <a:spcPts val="2066"/>
              </a:lnSpc>
              <a:spcAft>
                <a:spcPts val="630"/>
              </a:spcAft>
            </a:pPr>
            <a:r>
              <a:rPr lang="en-US" sz="1733" b="1" kern="1200">
                <a:latin typeface="adonis-web" pitchFamily="34" charset="0"/>
                <a:ea typeface="adonis-web" pitchFamily="34" charset="-122"/>
                <a:cs typeface="+mn-cs"/>
              </a:rPr>
              <a:t>Privately owned, hard to comprehend</a:t>
            </a:r>
            <a:endParaRPr lang="en-US" sz="2200" b="1"/>
          </a:p>
        </p:txBody>
      </p:sp>
      <p:sp>
        <p:nvSpPr>
          <p:cNvPr id="42" name="Shape 19">
            <a:extLst>
              <a:ext uri="{FF2B5EF4-FFF2-40B4-BE49-F238E27FC236}">
                <a16:creationId xmlns:a16="http://schemas.microsoft.com/office/drawing/2014/main" id="{BA6D6F53-1056-E059-9943-1266CE2AEFC7}"/>
              </a:ext>
            </a:extLst>
          </p:cNvPr>
          <p:cNvSpPr/>
          <p:nvPr/>
        </p:nvSpPr>
        <p:spPr>
          <a:xfrm>
            <a:off x="676692" y="6348821"/>
            <a:ext cx="7662203" cy="75850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en-US" sz="2200" b="1"/>
          </a:p>
        </p:txBody>
      </p:sp>
      <p:sp>
        <p:nvSpPr>
          <p:cNvPr id="43" name="Text 20">
            <a:extLst>
              <a:ext uri="{FF2B5EF4-FFF2-40B4-BE49-F238E27FC236}">
                <a16:creationId xmlns:a16="http://schemas.microsoft.com/office/drawing/2014/main" id="{676BCC04-16BC-32F6-9899-1E9FC50924D9}"/>
              </a:ext>
            </a:extLst>
          </p:cNvPr>
          <p:cNvSpPr/>
          <p:nvPr/>
        </p:nvSpPr>
        <p:spPr>
          <a:xfrm>
            <a:off x="855460" y="6461491"/>
            <a:ext cx="2195229" cy="26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20090">
              <a:lnSpc>
                <a:spcPts val="2066"/>
              </a:lnSpc>
              <a:spcAft>
                <a:spcPts val="630"/>
              </a:spcAft>
            </a:pPr>
            <a:r>
              <a:rPr lang="en-US" sz="1733" b="1" kern="1200">
                <a:latin typeface="adonis-web" pitchFamily="34" charset="0"/>
                <a:ea typeface="adonis-web" pitchFamily="34" charset="-122"/>
                <a:cs typeface="+mn-cs"/>
              </a:rPr>
              <a:t>OWASP SAMM</a:t>
            </a:r>
            <a:endParaRPr lang="en-US" sz="2200" b="1"/>
          </a:p>
        </p:txBody>
      </p:sp>
      <p:sp>
        <p:nvSpPr>
          <p:cNvPr id="44" name="Text 21">
            <a:extLst>
              <a:ext uri="{FF2B5EF4-FFF2-40B4-BE49-F238E27FC236}">
                <a16:creationId xmlns:a16="http://schemas.microsoft.com/office/drawing/2014/main" id="{D233E5D7-4913-0D71-9DC4-84B719D82697}"/>
              </a:ext>
            </a:extLst>
          </p:cNvPr>
          <p:cNvSpPr/>
          <p:nvPr/>
        </p:nvSpPr>
        <p:spPr>
          <a:xfrm>
            <a:off x="3412227" y="6461491"/>
            <a:ext cx="2192181" cy="26658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20090">
              <a:lnSpc>
                <a:spcPts val="2066"/>
              </a:lnSpc>
              <a:spcAft>
                <a:spcPts val="630"/>
              </a:spcAft>
            </a:pPr>
            <a:r>
              <a:rPr lang="en-US" sz="1733" b="1" kern="1200">
                <a:latin typeface="adonis-web" pitchFamily="34" charset="0"/>
                <a:ea typeface="adonis-web" pitchFamily="34" charset="-122"/>
                <a:cs typeface="+mn-cs"/>
              </a:rPr>
              <a:t>Yes</a:t>
            </a:r>
            <a:endParaRPr lang="en-US" sz="2200" b="1"/>
          </a:p>
        </p:txBody>
      </p:sp>
      <p:sp>
        <p:nvSpPr>
          <p:cNvPr id="45" name="Text 22">
            <a:extLst>
              <a:ext uri="{FF2B5EF4-FFF2-40B4-BE49-F238E27FC236}">
                <a16:creationId xmlns:a16="http://schemas.microsoft.com/office/drawing/2014/main" id="{B42075BB-B74F-F102-5BA5-9825D837606E}"/>
              </a:ext>
            </a:extLst>
          </p:cNvPr>
          <p:cNvSpPr/>
          <p:nvPr/>
        </p:nvSpPr>
        <p:spPr>
          <a:xfrm>
            <a:off x="5965945" y="6461491"/>
            <a:ext cx="2195229" cy="53316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20090">
              <a:lnSpc>
                <a:spcPts val="2066"/>
              </a:lnSpc>
              <a:spcAft>
                <a:spcPts val="630"/>
              </a:spcAft>
            </a:pPr>
            <a:r>
              <a:rPr lang="en-US" sz="1733" b="1" kern="1200">
                <a:latin typeface="adonis-web" pitchFamily="34" charset="0"/>
                <a:ea typeface="adonis-web" pitchFamily="34" charset="-122"/>
                <a:cs typeface="+mn-cs"/>
              </a:rPr>
              <a:t>Clear, concise, easy to measure</a:t>
            </a:r>
            <a:endParaRPr lang="en-US" sz="2200" b="1"/>
          </a:p>
        </p:txBody>
      </p:sp>
      <p:pic>
        <p:nvPicPr>
          <p:cNvPr id="46" name="Picture 45" descr="A diagram of software development&#10;&#10;Description automatically generated">
            <a:extLst>
              <a:ext uri="{FF2B5EF4-FFF2-40B4-BE49-F238E27FC236}">
                <a16:creationId xmlns:a16="http://schemas.microsoft.com/office/drawing/2014/main" id="{00FBD602-CDA7-2B1A-8D82-F6828CBF34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3150" y="0"/>
            <a:ext cx="5496331" cy="5496331"/>
          </a:xfrm>
          <a:prstGeom prst="rect">
            <a:avLst/>
          </a:prstGeom>
        </p:spPr>
      </p:pic>
      <p:pic>
        <p:nvPicPr>
          <p:cNvPr id="4098" name="Picture 2" descr="OWASP SAMM version 2: Analyze and improve organizational security posture -  Help Net Security">
            <a:extLst>
              <a:ext uri="{FF2B5EF4-FFF2-40B4-BE49-F238E27FC236}">
                <a16:creationId xmlns:a16="http://schemas.microsoft.com/office/drawing/2014/main" id="{FD3A98CF-4C9F-0165-BDAC-802C2E18F2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8" y="1469"/>
            <a:ext cx="4226819" cy="187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9373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1">
            <a:extLst>
              <a:ext uri="{FF2B5EF4-FFF2-40B4-BE49-F238E27FC236}">
                <a16:creationId xmlns:a16="http://schemas.microsoft.com/office/drawing/2014/main" id="{BE86A93E-80E6-F7CE-ECE7-898FE21ED1F8}"/>
              </a:ext>
            </a:extLst>
          </p:cNvPr>
          <p:cNvSpPr/>
          <p:nvPr/>
        </p:nvSpPr>
        <p:spPr>
          <a:xfrm>
            <a:off x="1154964" y="1147755"/>
            <a:ext cx="7925536" cy="2460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defTabSz="786384">
              <a:lnSpc>
                <a:spcPct val="90000"/>
              </a:lnSpc>
              <a:spcBef>
                <a:spcPct val="0"/>
              </a:spcBef>
              <a:spcAft>
                <a:spcPts val="516"/>
              </a:spcAft>
            </a:pPr>
            <a:r>
              <a:rPr lang="en-US" sz="4800" b="1" kern="1200" dirty="0">
                <a:latin typeface="+mj-lt"/>
                <a:ea typeface="+mj-ea"/>
                <a:cs typeface="+mj-cs"/>
              </a:rPr>
              <a:t>Implementing SAMM at Zebra Technologies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C9783F2-42A0-6CE7-825E-D1E8A4C6F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9354" y="0"/>
            <a:ext cx="4691045" cy="8229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Shape 2">
            <a:extLst>
              <a:ext uri="{FF2B5EF4-FFF2-40B4-BE49-F238E27FC236}">
                <a16:creationId xmlns:a16="http://schemas.microsoft.com/office/drawing/2014/main" id="{5CDBCBA3-61C9-7839-9365-3C1E6D016125}"/>
              </a:ext>
            </a:extLst>
          </p:cNvPr>
          <p:cNvSpPr/>
          <p:nvPr/>
        </p:nvSpPr>
        <p:spPr>
          <a:xfrm>
            <a:off x="750868" y="4221223"/>
            <a:ext cx="46459" cy="2962645"/>
          </a:xfrm>
          <a:prstGeom prst="roundRect">
            <a:avLst>
              <a:gd name="adj" fmla="val 22515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1" name="Shape 3">
            <a:extLst>
              <a:ext uri="{FF2B5EF4-FFF2-40B4-BE49-F238E27FC236}">
                <a16:creationId xmlns:a16="http://schemas.microsoft.com/office/drawing/2014/main" id="{7704C260-4AB6-4B64-EA02-9F07083C86D5}"/>
              </a:ext>
            </a:extLst>
          </p:cNvPr>
          <p:cNvSpPr/>
          <p:nvPr/>
        </p:nvSpPr>
        <p:spPr>
          <a:xfrm>
            <a:off x="892918" y="4470545"/>
            <a:ext cx="813493" cy="45719"/>
          </a:xfrm>
          <a:prstGeom prst="roundRect">
            <a:avLst>
              <a:gd name="adj" fmla="val 22515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2" name="Shape 4">
            <a:extLst>
              <a:ext uri="{FF2B5EF4-FFF2-40B4-BE49-F238E27FC236}">
                <a16:creationId xmlns:a16="http://schemas.microsoft.com/office/drawing/2014/main" id="{54BF7A74-B9AF-8078-8DA8-61F41CEF72DE}"/>
              </a:ext>
            </a:extLst>
          </p:cNvPr>
          <p:cNvSpPr/>
          <p:nvPr/>
        </p:nvSpPr>
        <p:spPr>
          <a:xfrm>
            <a:off x="631941" y="4351680"/>
            <a:ext cx="523023" cy="289091"/>
          </a:xfrm>
          <a:prstGeom prst="roundRect">
            <a:avLst>
              <a:gd name="adj" fmla="val 2000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3" name="Text 5">
            <a:extLst>
              <a:ext uri="{FF2B5EF4-FFF2-40B4-BE49-F238E27FC236}">
                <a16:creationId xmlns:a16="http://schemas.microsoft.com/office/drawing/2014/main" id="{532727EA-0876-F70B-E8C1-F56D65AA3A41}"/>
              </a:ext>
            </a:extLst>
          </p:cNvPr>
          <p:cNvSpPr/>
          <p:nvPr/>
        </p:nvSpPr>
        <p:spPr>
          <a:xfrm>
            <a:off x="719202" y="4403080"/>
            <a:ext cx="173138" cy="1752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471830">
              <a:lnSpc>
                <a:spcPts val="1232"/>
              </a:lnSpc>
              <a:spcAft>
                <a:spcPts val="516"/>
              </a:spcAft>
            </a:pPr>
            <a:r>
              <a:rPr lang="en-US" kern="1200">
                <a:latin typeface="adonis-web" pitchFamily="34" charset="0"/>
                <a:ea typeface="adonis-web" pitchFamily="34" charset="-122"/>
                <a:cs typeface="+mn-cs"/>
              </a:rPr>
              <a:t>1</a:t>
            </a:r>
            <a:endParaRPr lang="en-US"/>
          </a:p>
        </p:txBody>
      </p:sp>
      <p:sp>
        <p:nvSpPr>
          <p:cNvPr id="44" name="Text 6">
            <a:extLst>
              <a:ext uri="{FF2B5EF4-FFF2-40B4-BE49-F238E27FC236}">
                <a16:creationId xmlns:a16="http://schemas.microsoft.com/office/drawing/2014/main" id="{9E4D3543-DF6C-56CB-9556-9C21D77B5E21}"/>
              </a:ext>
            </a:extLst>
          </p:cNvPr>
          <p:cNvSpPr/>
          <p:nvPr/>
        </p:nvSpPr>
        <p:spPr>
          <a:xfrm>
            <a:off x="1400358" y="4337198"/>
            <a:ext cx="2641521" cy="18251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471830">
              <a:lnSpc>
                <a:spcPts val="1282"/>
              </a:lnSpc>
              <a:spcAft>
                <a:spcPts val="516"/>
              </a:spcAft>
            </a:pPr>
            <a:r>
              <a:rPr lang="en-US" b="1" kern="1200" dirty="0">
                <a:latin typeface="adonis-web" pitchFamily="34" charset="0"/>
                <a:ea typeface="adonis-web" pitchFamily="34" charset="-122"/>
                <a:cs typeface="+mn-cs"/>
              </a:rPr>
              <a:t>2022</a:t>
            </a:r>
            <a:endParaRPr lang="en-US" b="1" dirty="0"/>
          </a:p>
        </p:txBody>
      </p:sp>
      <p:sp>
        <p:nvSpPr>
          <p:cNvPr id="45" name="Text 7">
            <a:extLst>
              <a:ext uri="{FF2B5EF4-FFF2-40B4-BE49-F238E27FC236}">
                <a16:creationId xmlns:a16="http://schemas.microsoft.com/office/drawing/2014/main" id="{C339413C-F6A8-95FA-60EC-52996E270343}"/>
              </a:ext>
            </a:extLst>
          </p:cNvPr>
          <p:cNvSpPr/>
          <p:nvPr/>
        </p:nvSpPr>
        <p:spPr>
          <a:xfrm>
            <a:off x="1400359" y="4571511"/>
            <a:ext cx="8538995" cy="385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471830">
              <a:lnSpc>
                <a:spcPts val="1354"/>
              </a:lnSpc>
              <a:spcAft>
                <a:spcPts val="516"/>
              </a:spcAft>
            </a:pPr>
            <a:r>
              <a:rPr lang="en-US" kern="1200" dirty="0">
                <a:latin typeface="adonis-web" pitchFamily="34" charset="0"/>
                <a:ea typeface="adonis-web" pitchFamily="34" charset="-122"/>
                <a:cs typeface="+mn-cs"/>
              </a:rPr>
              <a:t>In 2022, we introduced the OWASP SAMM framework to systematically assess and improve our application security practices.</a:t>
            </a:r>
            <a:endParaRPr lang="en-US" dirty="0"/>
          </a:p>
        </p:txBody>
      </p:sp>
      <p:sp>
        <p:nvSpPr>
          <p:cNvPr id="46" name="Shape 8">
            <a:extLst>
              <a:ext uri="{FF2B5EF4-FFF2-40B4-BE49-F238E27FC236}">
                <a16:creationId xmlns:a16="http://schemas.microsoft.com/office/drawing/2014/main" id="{D3B86C03-86A4-6774-6CF7-0654F2D445AE}"/>
              </a:ext>
            </a:extLst>
          </p:cNvPr>
          <p:cNvSpPr/>
          <p:nvPr/>
        </p:nvSpPr>
        <p:spPr>
          <a:xfrm>
            <a:off x="892918" y="5400714"/>
            <a:ext cx="813493" cy="45719"/>
          </a:xfrm>
          <a:prstGeom prst="roundRect">
            <a:avLst>
              <a:gd name="adj" fmla="val 22515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7" name="Shape 9">
            <a:extLst>
              <a:ext uri="{FF2B5EF4-FFF2-40B4-BE49-F238E27FC236}">
                <a16:creationId xmlns:a16="http://schemas.microsoft.com/office/drawing/2014/main" id="{94809777-593B-A3F9-E3B7-5E644A8E8028}"/>
              </a:ext>
            </a:extLst>
          </p:cNvPr>
          <p:cNvSpPr/>
          <p:nvPr/>
        </p:nvSpPr>
        <p:spPr>
          <a:xfrm>
            <a:off x="631941" y="5281849"/>
            <a:ext cx="523023" cy="289091"/>
          </a:xfrm>
          <a:prstGeom prst="roundRect">
            <a:avLst>
              <a:gd name="adj" fmla="val 2000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8" name="Text 10">
            <a:extLst>
              <a:ext uri="{FF2B5EF4-FFF2-40B4-BE49-F238E27FC236}">
                <a16:creationId xmlns:a16="http://schemas.microsoft.com/office/drawing/2014/main" id="{1930E5EF-9430-C9F0-AF31-8D3C16BDCFE4}"/>
              </a:ext>
            </a:extLst>
          </p:cNvPr>
          <p:cNvSpPr/>
          <p:nvPr/>
        </p:nvSpPr>
        <p:spPr>
          <a:xfrm>
            <a:off x="719202" y="5333249"/>
            <a:ext cx="173138" cy="1752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471830">
              <a:lnSpc>
                <a:spcPts val="1232"/>
              </a:lnSpc>
              <a:spcAft>
                <a:spcPts val="516"/>
              </a:spcAft>
            </a:pPr>
            <a:r>
              <a:rPr lang="en-US" kern="1200">
                <a:latin typeface="adonis-web" pitchFamily="34" charset="0"/>
                <a:ea typeface="adonis-web" pitchFamily="34" charset="-122"/>
                <a:cs typeface="+mn-cs"/>
              </a:rPr>
              <a:t>2</a:t>
            </a:r>
            <a:endParaRPr lang="en-US"/>
          </a:p>
        </p:txBody>
      </p:sp>
      <p:sp>
        <p:nvSpPr>
          <p:cNvPr id="49" name="Text 11">
            <a:extLst>
              <a:ext uri="{FF2B5EF4-FFF2-40B4-BE49-F238E27FC236}">
                <a16:creationId xmlns:a16="http://schemas.microsoft.com/office/drawing/2014/main" id="{383AF182-59BF-11FE-9086-5238914B9896}"/>
              </a:ext>
            </a:extLst>
          </p:cNvPr>
          <p:cNvSpPr/>
          <p:nvPr/>
        </p:nvSpPr>
        <p:spPr>
          <a:xfrm>
            <a:off x="1400358" y="5267367"/>
            <a:ext cx="2641521" cy="18251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471830">
              <a:lnSpc>
                <a:spcPts val="1282"/>
              </a:lnSpc>
              <a:spcAft>
                <a:spcPts val="516"/>
              </a:spcAft>
            </a:pPr>
            <a:r>
              <a:rPr lang="en-US" b="1" kern="1200">
                <a:latin typeface="adonis-web" pitchFamily="34" charset="0"/>
                <a:ea typeface="adonis-web" pitchFamily="34" charset="-122"/>
                <a:cs typeface="+mn-cs"/>
              </a:rPr>
              <a:t>2022-2024</a:t>
            </a:r>
            <a:endParaRPr lang="en-US" b="1"/>
          </a:p>
        </p:txBody>
      </p:sp>
      <p:sp>
        <p:nvSpPr>
          <p:cNvPr id="50" name="Text 12">
            <a:extLst>
              <a:ext uri="{FF2B5EF4-FFF2-40B4-BE49-F238E27FC236}">
                <a16:creationId xmlns:a16="http://schemas.microsoft.com/office/drawing/2014/main" id="{0E72CB87-D0C4-C9F7-5259-B443F0F50629}"/>
              </a:ext>
            </a:extLst>
          </p:cNvPr>
          <p:cNvSpPr/>
          <p:nvPr/>
        </p:nvSpPr>
        <p:spPr>
          <a:xfrm>
            <a:off x="1400359" y="5501680"/>
            <a:ext cx="8538995" cy="385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471830">
              <a:lnSpc>
                <a:spcPts val="1354"/>
              </a:lnSpc>
              <a:spcAft>
                <a:spcPts val="516"/>
              </a:spcAft>
            </a:pPr>
            <a:r>
              <a:rPr lang="en-US" kern="1200" dirty="0">
                <a:latin typeface="adonis-web" pitchFamily="34" charset="0"/>
                <a:ea typeface="adonis-web" pitchFamily="34" charset="-122"/>
                <a:cs typeface="+mn-cs"/>
              </a:rPr>
              <a:t>Over 3 years, we've seen significant security improvements by implementing SAMM to identify gaps, streamline processes, and empower teams.</a:t>
            </a:r>
            <a:endParaRPr lang="en-US" dirty="0"/>
          </a:p>
        </p:txBody>
      </p:sp>
      <p:sp>
        <p:nvSpPr>
          <p:cNvPr id="51" name="Shape 13">
            <a:extLst>
              <a:ext uri="{FF2B5EF4-FFF2-40B4-BE49-F238E27FC236}">
                <a16:creationId xmlns:a16="http://schemas.microsoft.com/office/drawing/2014/main" id="{76172D90-E6A4-47F7-DC24-52B36324B770}"/>
              </a:ext>
            </a:extLst>
          </p:cNvPr>
          <p:cNvSpPr/>
          <p:nvPr/>
        </p:nvSpPr>
        <p:spPr>
          <a:xfrm>
            <a:off x="892918" y="6330883"/>
            <a:ext cx="813493" cy="45719"/>
          </a:xfrm>
          <a:prstGeom prst="roundRect">
            <a:avLst>
              <a:gd name="adj" fmla="val 225151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2" name="Shape 14">
            <a:extLst>
              <a:ext uri="{FF2B5EF4-FFF2-40B4-BE49-F238E27FC236}">
                <a16:creationId xmlns:a16="http://schemas.microsoft.com/office/drawing/2014/main" id="{99CD197A-6634-92AD-3E51-465B0A419822}"/>
              </a:ext>
            </a:extLst>
          </p:cNvPr>
          <p:cNvSpPr/>
          <p:nvPr/>
        </p:nvSpPr>
        <p:spPr>
          <a:xfrm>
            <a:off x="631941" y="6212018"/>
            <a:ext cx="523023" cy="289091"/>
          </a:xfrm>
          <a:prstGeom prst="roundRect">
            <a:avLst>
              <a:gd name="adj" fmla="val 20000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53" name="Text 15">
            <a:extLst>
              <a:ext uri="{FF2B5EF4-FFF2-40B4-BE49-F238E27FC236}">
                <a16:creationId xmlns:a16="http://schemas.microsoft.com/office/drawing/2014/main" id="{B57D7F41-1511-7FA7-44D4-715FC8426139}"/>
              </a:ext>
            </a:extLst>
          </p:cNvPr>
          <p:cNvSpPr/>
          <p:nvPr/>
        </p:nvSpPr>
        <p:spPr>
          <a:xfrm>
            <a:off x="719202" y="6263418"/>
            <a:ext cx="173138" cy="175217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 defTabSz="471830">
              <a:lnSpc>
                <a:spcPts val="1232"/>
              </a:lnSpc>
              <a:spcAft>
                <a:spcPts val="516"/>
              </a:spcAft>
            </a:pPr>
            <a:r>
              <a:rPr lang="en-US" kern="1200">
                <a:latin typeface="adonis-web" pitchFamily="34" charset="0"/>
                <a:ea typeface="adonis-web" pitchFamily="34" charset="-122"/>
                <a:cs typeface="+mn-cs"/>
              </a:rPr>
              <a:t>3</a:t>
            </a:r>
            <a:endParaRPr lang="en-US"/>
          </a:p>
        </p:txBody>
      </p:sp>
      <p:sp>
        <p:nvSpPr>
          <p:cNvPr id="54" name="Text 16">
            <a:extLst>
              <a:ext uri="{FF2B5EF4-FFF2-40B4-BE49-F238E27FC236}">
                <a16:creationId xmlns:a16="http://schemas.microsoft.com/office/drawing/2014/main" id="{7B71553B-0B1D-AF42-2389-01020A3B96CF}"/>
              </a:ext>
            </a:extLst>
          </p:cNvPr>
          <p:cNvSpPr/>
          <p:nvPr/>
        </p:nvSpPr>
        <p:spPr>
          <a:xfrm>
            <a:off x="1400358" y="6197537"/>
            <a:ext cx="2641521" cy="182514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471830">
              <a:lnSpc>
                <a:spcPts val="1282"/>
              </a:lnSpc>
              <a:spcAft>
                <a:spcPts val="516"/>
              </a:spcAft>
            </a:pPr>
            <a:r>
              <a:rPr lang="en-US" b="1" kern="1200">
                <a:latin typeface="adonis-web" pitchFamily="34" charset="0"/>
                <a:ea typeface="adonis-web" pitchFamily="34" charset="-122"/>
                <a:cs typeface="+mn-cs"/>
              </a:rPr>
              <a:t>2024</a:t>
            </a:r>
            <a:endParaRPr lang="en-US" b="1"/>
          </a:p>
        </p:txBody>
      </p:sp>
      <p:sp>
        <p:nvSpPr>
          <p:cNvPr id="55" name="Text 17">
            <a:extLst>
              <a:ext uri="{FF2B5EF4-FFF2-40B4-BE49-F238E27FC236}">
                <a16:creationId xmlns:a16="http://schemas.microsoft.com/office/drawing/2014/main" id="{AF6C1134-0DD9-41A8-702A-E4EAD48B967C}"/>
              </a:ext>
            </a:extLst>
          </p:cNvPr>
          <p:cNvSpPr/>
          <p:nvPr/>
        </p:nvSpPr>
        <p:spPr>
          <a:xfrm>
            <a:off x="1400359" y="6431848"/>
            <a:ext cx="8538995" cy="385409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471830">
              <a:lnSpc>
                <a:spcPts val="1354"/>
              </a:lnSpc>
              <a:spcAft>
                <a:spcPts val="516"/>
              </a:spcAft>
            </a:pPr>
            <a:r>
              <a:rPr lang="en-US" kern="1200" dirty="0">
                <a:latin typeface="adonis-web" pitchFamily="34" charset="0"/>
                <a:ea typeface="adonis-web" pitchFamily="34" charset="-122"/>
                <a:cs typeface="+mn-cs"/>
              </a:rPr>
              <a:t>Today, we're excited to share our SAMM implementation journey, including challenges, solutions, and benefits of this transformative initiative.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228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1"/>
          <p:cNvSpPr/>
          <p:nvPr/>
        </p:nvSpPr>
        <p:spPr>
          <a:xfrm>
            <a:off x="1335953" y="1715220"/>
            <a:ext cx="5978787" cy="64484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86384">
              <a:lnSpc>
                <a:spcPts val="4274"/>
              </a:lnSpc>
              <a:spcAft>
                <a:spcPts val="600"/>
              </a:spcAft>
            </a:pPr>
            <a:r>
              <a:rPr lang="en-US" sz="4800" b="1" kern="1200" dirty="0">
                <a:solidFill>
                  <a:srgbClr val="F5F0F0"/>
                </a:solidFill>
                <a:latin typeface="adonis-web" pitchFamily="34" charset="0"/>
                <a:ea typeface="adonis-web" pitchFamily="34" charset="-122"/>
                <a:cs typeface="+mn-cs"/>
              </a:rPr>
              <a:t>Defining SAMM Scopes</a:t>
            </a:r>
            <a:endParaRPr lang="en-US" sz="4800" b="1" dirty="0"/>
          </a:p>
        </p:txBody>
      </p:sp>
      <p:sp>
        <p:nvSpPr>
          <p:cNvPr id="6" name="Shape 2"/>
          <p:cNvSpPr/>
          <p:nvPr/>
        </p:nvSpPr>
        <p:spPr>
          <a:xfrm>
            <a:off x="1336413" y="3215831"/>
            <a:ext cx="3936500" cy="1665608"/>
          </a:xfrm>
          <a:prstGeom prst="roundRect">
            <a:avLst>
              <a:gd name="adj" fmla="val 634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3"/>
          <p:cNvSpPr/>
          <p:nvPr/>
        </p:nvSpPr>
        <p:spPr>
          <a:xfrm>
            <a:off x="1535565" y="3414982"/>
            <a:ext cx="2188297" cy="27355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86384">
              <a:lnSpc>
                <a:spcPts val="2137"/>
              </a:lnSpc>
              <a:spcAft>
                <a:spcPts val="600"/>
              </a:spcAft>
            </a:pPr>
            <a:r>
              <a:rPr lang="en-US" sz="2150" b="1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Scope Selection</a:t>
            </a:r>
            <a:endParaRPr lang="en-US" sz="2500" b="1" dirty="0"/>
          </a:p>
        </p:txBody>
      </p:sp>
      <p:sp>
        <p:nvSpPr>
          <p:cNvPr id="8" name="Text 4"/>
          <p:cNvSpPr/>
          <p:nvPr/>
        </p:nvSpPr>
        <p:spPr>
          <a:xfrm>
            <a:off x="1535565" y="3803999"/>
            <a:ext cx="3538196" cy="5776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86384">
              <a:lnSpc>
                <a:spcPts val="2257"/>
              </a:lnSpc>
              <a:spcAft>
                <a:spcPts val="600"/>
              </a:spcAft>
            </a:pPr>
            <a:r>
              <a:rPr lang="en-US" sz="189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Business units (BUs) were chosen as scopes for assessment and improvement.</a:t>
            </a:r>
            <a:endParaRPr lang="en-US" sz="2200"/>
          </a:p>
        </p:txBody>
      </p:sp>
      <p:sp>
        <p:nvSpPr>
          <p:cNvPr id="9" name="Shape 5"/>
          <p:cNvSpPr/>
          <p:nvPr/>
        </p:nvSpPr>
        <p:spPr>
          <a:xfrm>
            <a:off x="5465461" y="3215831"/>
            <a:ext cx="3936500" cy="1665608"/>
          </a:xfrm>
          <a:prstGeom prst="roundRect">
            <a:avLst>
              <a:gd name="adj" fmla="val 6349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0" name="Text 6"/>
          <p:cNvSpPr/>
          <p:nvPr/>
        </p:nvSpPr>
        <p:spPr>
          <a:xfrm>
            <a:off x="5664613" y="3414982"/>
            <a:ext cx="2733850" cy="27355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86384">
              <a:lnSpc>
                <a:spcPts val="2137"/>
              </a:lnSpc>
              <a:spcAft>
                <a:spcPts val="600"/>
              </a:spcAft>
            </a:pPr>
            <a:r>
              <a:rPr lang="en-US" sz="2150" b="1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Simultaneous Implementation</a:t>
            </a:r>
            <a:endParaRPr lang="en-US" sz="2500" b="1" dirty="0"/>
          </a:p>
        </p:txBody>
      </p:sp>
      <p:sp>
        <p:nvSpPr>
          <p:cNvPr id="11" name="Text 7"/>
          <p:cNvSpPr/>
          <p:nvPr/>
        </p:nvSpPr>
        <p:spPr>
          <a:xfrm>
            <a:off x="5664613" y="3803999"/>
            <a:ext cx="3538196" cy="577644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defTabSz="786384">
              <a:lnSpc>
                <a:spcPts val="2257"/>
              </a:lnSpc>
              <a:spcAft>
                <a:spcPts val="600"/>
              </a:spcAft>
            </a:pPr>
            <a:r>
              <a:rPr lang="en-US" sz="1892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SAMM was introduced across all BUs concurrently.</a:t>
            </a:r>
            <a:endParaRPr lang="en-US" sz="2200" dirty="0"/>
          </a:p>
        </p:txBody>
      </p:sp>
      <p:sp>
        <p:nvSpPr>
          <p:cNvPr id="12" name="Shape 8"/>
          <p:cNvSpPr/>
          <p:nvPr/>
        </p:nvSpPr>
        <p:spPr>
          <a:xfrm>
            <a:off x="1336413" y="5445229"/>
            <a:ext cx="8065548" cy="1069151"/>
          </a:xfrm>
          <a:prstGeom prst="roundRect">
            <a:avLst>
              <a:gd name="adj" fmla="val 8053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13" name="Text 9"/>
          <p:cNvSpPr/>
          <p:nvPr/>
        </p:nvSpPr>
        <p:spPr>
          <a:xfrm>
            <a:off x="1535565" y="5644381"/>
            <a:ext cx="2188297" cy="273550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86384">
              <a:lnSpc>
                <a:spcPts val="2137"/>
              </a:lnSpc>
              <a:spcAft>
                <a:spcPts val="600"/>
              </a:spcAft>
            </a:pPr>
            <a:r>
              <a:rPr lang="en-US" sz="2150" b="1" kern="1200" dirty="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Regular Monitoring</a:t>
            </a:r>
            <a:endParaRPr lang="en-US" sz="2500" b="1" dirty="0"/>
          </a:p>
        </p:txBody>
      </p:sp>
      <p:sp>
        <p:nvSpPr>
          <p:cNvPr id="14" name="Text 10"/>
          <p:cNvSpPr/>
          <p:nvPr/>
        </p:nvSpPr>
        <p:spPr>
          <a:xfrm>
            <a:off x="1535565" y="6033397"/>
            <a:ext cx="7667244" cy="288822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defTabSz="786384">
              <a:lnSpc>
                <a:spcPts val="2257"/>
              </a:lnSpc>
              <a:spcAft>
                <a:spcPts val="600"/>
              </a:spcAft>
            </a:pPr>
            <a:r>
              <a:rPr lang="en-US" sz="1892" kern="1200">
                <a:solidFill>
                  <a:srgbClr val="E2E6E9"/>
                </a:solidFill>
                <a:latin typeface="adonis-web" pitchFamily="34" charset="0"/>
                <a:ea typeface="adonis-web" pitchFamily="34" charset="-122"/>
                <a:cs typeface="+mn-cs"/>
              </a:rPr>
              <a:t>SAMM became a standing agenda item in weekly security forums with BU leads.</a:t>
            </a:r>
            <a:endParaRPr lang="en-US" sz="220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581A139-FB1E-E1EE-76A2-86CC1F309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306" y="0"/>
            <a:ext cx="4702175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eme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2" id="{21545EEA-A0CF-C949-A58D-D72B5D7D0433}" vid="{144A5805-93DB-6D4B-BBD0-283E15AB189E}"/>
    </a:ext>
  </a:extLst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18951</TotalTime>
  <Words>1039</Words>
  <Application>Microsoft Macintosh PowerPoint</Application>
  <PresentationFormat>Custom</PresentationFormat>
  <Paragraphs>186</Paragraphs>
  <Slides>30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adonis-web</vt:lpstr>
      <vt:lpstr>Aptos</vt:lpstr>
      <vt:lpstr>Aptos Display</vt:lpstr>
      <vt:lpstr>Arial</vt:lpstr>
      <vt:lpstr>Calibri</vt:lpstr>
      <vt:lpstr>Century Gothic</vt:lpstr>
      <vt:lpstr>Wingdings 3</vt:lpstr>
      <vt:lpstr>Custom Design</vt:lpstr>
      <vt:lpstr>Theme2</vt:lpstr>
      <vt:lpstr>1_Custom Design</vt:lpstr>
      <vt:lpstr>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Sharma, Sunny</cp:lastModifiedBy>
  <cp:revision>20</cp:revision>
  <dcterms:created xsi:type="dcterms:W3CDTF">2024-06-20T17:49:37Z</dcterms:created>
  <dcterms:modified xsi:type="dcterms:W3CDTF">2024-09-27T21:41:52Z</dcterms:modified>
</cp:coreProperties>
</file>